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748" r:id="rId4"/>
    <p:sldId id="258" r:id="rId5"/>
    <p:sldId id="760" r:id="rId6"/>
    <p:sldId id="749" r:id="rId7"/>
    <p:sldId id="750" r:id="rId8"/>
    <p:sldId id="751" r:id="rId9"/>
    <p:sldId id="752" r:id="rId10"/>
    <p:sldId id="754" r:id="rId11"/>
    <p:sldId id="755" r:id="rId12"/>
    <p:sldId id="756" r:id="rId13"/>
    <p:sldId id="757" r:id="rId14"/>
    <p:sldId id="260" r:id="rId15"/>
    <p:sldId id="269" r:id="rId16"/>
    <p:sldId id="271" r:id="rId17"/>
    <p:sldId id="272" r:id="rId18"/>
    <p:sldId id="726" r:id="rId19"/>
    <p:sldId id="727" r:id="rId20"/>
    <p:sldId id="745" r:id="rId21"/>
    <p:sldId id="738" r:id="rId22"/>
    <p:sldId id="759" r:id="rId23"/>
    <p:sldId id="737"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314" autoAdjust="0"/>
    <p:restoredTop sz="94660"/>
  </p:normalViewPr>
  <p:slideViewPr>
    <p:cSldViewPr snapToGrid="0">
      <p:cViewPr varScale="1">
        <p:scale>
          <a:sx n="118" d="100"/>
          <a:sy n="118" d="100"/>
        </p:scale>
        <p:origin x="-114" y="-43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Aesus%20%20%20%20%20%20%20%20%20%20avril%202019\A%20STATISTIQUES%2001_07_2019\AAA%20STATISTIQUES%20ensemble\macro\Banque%20Mondiale\Ivt%20conso%20PIB\WB%20PIb%20Constant.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Aesus%20%20%20%20%20%20%20%20%20%20avril%202019\A%20AAA%2001_%2012_2019\PROJETS%20DIVERS\AFD\Afrique%20indus\stat\Exp\WB%20X%20manuf%20%25%20Manuf%20croissanc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Aesus%20%20%20%20%20%20%20%20%20%20avril%202019\A%20STATISTIQUES%2001_07_2019\AAA%20STATISTIQUES%20ensemble\Asie%20echanges\MONDE\Chelem%20X%20tous%20pays%20par%20produi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Aesus%20%20%20%20%20%20%20%20%20%20avril%202019\A%20STATISTIQUES%2001_07_2019\AAA%20STATISTIQUES%20ensemble\Manuf\WB\Manuf%20VA%20dollars%20et%20po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PIB constant:</a:t>
            </a:r>
            <a:r>
              <a:rPr lang="en-US" baseline="0"/>
              <a:t> 1960 =100</a:t>
            </a:r>
            <a:endParaRPr lang="en-US"/>
          </a:p>
        </c:rich>
      </c:tx>
      <c:overlay val="0"/>
      <c:spPr>
        <a:noFill/>
        <a:ln>
          <a:noFill/>
        </a:ln>
        <a:effectLst/>
      </c:spPr>
    </c:title>
    <c:autoTitleDeleted val="0"/>
    <c:plotArea>
      <c:layout/>
      <c:lineChart>
        <c:grouping val="standard"/>
        <c:varyColors val="0"/>
        <c:ser>
          <c:idx val="0"/>
          <c:order val="0"/>
          <c:tx>
            <c:strRef>
              <c:f>Data!$A$280</c:f>
              <c:strCache>
                <c:ptCount val="1"/>
                <c:pt idx="0">
                  <c:v>Asie du Sud Est (5)</c:v>
                </c:pt>
              </c:strCache>
            </c:strRef>
          </c:tx>
          <c:spPr>
            <a:ln w="28575" cap="rnd">
              <a:solidFill>
                <a:schemeClr val="accent1"/>
              </a:solidFill>
              <a:round/>
            </a:ln>
            <a:effectLst/>
          </c:spPr>
          <c:marker>
            <c:symbol val="none"/>
          </c:marker>
          <c:cat>
            <c:strRef>
              <c:f>Data!$B$279:$BF$279</c:f>
              <c:strCache>
                <c:ptCount val="57"/>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Data!$B$280:$BF$280</c:f>
              <c:numCache>
                <c:formatCode>General</c:formatCode>
                <c:ptCount val="57"/>
                <c:pt idx="0">
                  <c:v>100</c:v>
                </c:pt>
                <c:pt idx="1">
                  <c:v>105.8031780543801</c:v>
                </c:pt>
                <c:pt idx="2">
                  <c:v>109.97197219061418</c:v>
                </c:pt>
                <c:pt idx="3">
                  <c:v>113.35414328385363</c:v>
                </c:pt>
                <c:pt idx="4">
                  <c:v>117.33752266158974</c:v>
                </c:pt>
                <c:pt idx="5">
                  <c:v>122.35509289844713</c:v>
                </c:pt>
                <c:pt idx="6">
                  <c:v>128.59552494024462</c:v>
                </c:pt>
                <c:pt idx="7">
                  <c:v>133.81754886765907</c:v>
                </c:pt>
                <c:pt idx="8">
                  <c:v>145.74021319508373</c:v>
                </c:pt>
                <c:pt idx="9">
                  <c:v>155.05867475417537</c:v>
                </c:pt>
                <c:pt idx="10">
                  <c:v>166.66298873518875</c:v>
                </c:pt>
                <c:pt idx="11">
                  <c:v>177.43089968495272</c:v>
                </c:pt>
                <c:pt idx="12">
                  <c:v>189.55989352960916</c:v>
                </c:pt>
                <c:pt idx="13">
                  <c:v>206.68430675258497</c:v>
                </c:pt>
                <c:pt idx="14">
                  <c:v>219.51184448621763</c:v>
                </c:pt>
                <c:pt idx="15">
                  <c:v>229.59710769658449</c:v>
                </c:pt>
                <c:pt idx="16">
                  <c:v>248.41836538342667</c:v>
                </c:pt>
                <c:pt idx="17">
                  <c:v>268.33638621709667</c:v>
                </c:pt>
                <c:pt idx="18">
                  <c:v>287.49689338277739</c:v>
                </c:pt>
                <c:pt idx="19">
                  <c:v>307.61505763959906</c:v>
                </c:pt>
                <c:pt idx="20">
                  <c:v>331.82350532890297</c:v>
                </c:pt>
                <c:pt idx="21">
                  <c:v>354.41410648030882</c:v>
                </c:pt>
                <c:pt idx="22">
                  <c:v>368.10905078438617</c:v>
                </c:pt>
                <c:pt idx="23">
                  <c:v>384.97796029890816</c:v>
                </c:pt>
                <c:pt idx="24">
                  <c:v>401.84979731002204</c:v>
                </c:pt>
                <c:pt idx="25">
                  <c:v>404.02586265468426</c:v>
                </c:pt>
                <c:pt idx="26">
                  <c:v>421.68533618802633</c:v>
                </c:pt>
                <c:pt idx="27">
                  <c:v>447.16062059559351</c:v>
                </c:pt>
                <c:pt idx="28">
                  <c:v>482.760311707585</c:v>
                </c:pt>
                <c:pt idx="29">
                  <c:v>524.08776435793743</c:v>
                </c:pt>
                <c:pt idx="30">
                  <c:v>565.13205242721847</c:v>
                </c:pt>
                <c:pt idx="31">
                  <c:v>601.50036803118564</c:v>
                </c:pt>
                <c:pt idx="32">
                  <c:v>640.15387732082286</c:v>
                </c:pt>
                <c:pt idx="33">
                  <c:v>686.52458180034319</c:v>
                </c:pt>
                <c:pt idx="34">
                  <c:v>740.288426736769</c:v>
                </c:pt>
                <c:pt idx="35">
                  <c:v>798.6219817880874</c:v>
                </c:pt>
                <c:pt idx="36">
                  <c:v>857.64223984742432</c:v>
                </c:pt>
                <c:pt idx="37">
                  <c:v>891.33649566530926</c:v>
                </c:pt>
                <c:pt idx="38">
                  <c:v>814.95960871460352</c:v>
                </c:pt>
                <c:pt idx="39">
                  <c:v>841.64316351078253</c:v>
                </c:pt>
                <c:pt idx="40">
                  <c:v>891.45249414340742</c:v>
                </c:pt>
                <c:pt idx="41">
                  <c:v>914.76982787488259</c:v>
                </c:pt>
                <c:pt idx="42">
                  <c:v>959.96822992783643</c:v>
                </c:pt>
                <c:pt idx="43">
                  <c:v>1013.1512827024012</c:v>
                </c:pt>
                <c:pt idx="44">
                  <c:v>1077.9763710093448</c:v>
                </c:pt>
                <c:pt idx="45">
                  <c:v>1138.3081251129272</c:v>
                </c:pt>
                <c:pt idx="46">
                  <c:v>1205.9131902486188</c:v>
                </c:pt>
                <c:pt idx="47">
                  <c:v>1291.6017061891937</c:v>
                </c:pt>
                <c:pt idx="48">
                  <c:v>1345.0766171485182</c:v>
                </c:pt>
                <c:pt idx="49">
                  <c:v>1367.7649846262707</c:v>
                </c:pt>
                <c:pt idx="50">
                  <c:v>1475.8303159104642</c:v>
                </c:pt>
                <c:pt idx="51">
                  <c:v>1546.3316858754972</c:v>
                </c:pt>
                <c:pt idx="52">
                  <c:v>1639.0061884910724</c:v>
                </c:pt>
                <c:pt idx="53">
                  <c:v>1722.5533781825061</c:v>
                </c:pt>
                <c:pt idx="54">
                  <c:v>1799.1831424601016</c:v>
                </c:pt>
                <c:pt idx="55">
                  <c:v>1878.1603344677369</c:v>
                </c:pt>
                <c:pt idx="56">
                  <c:v>1962.1755133425936</c:v>
                </c:pt>
              </c:numCache>
            </c:numRef>
          </c:val>
          <c:smooth val="0"/>
          <c:extLst>
            <c:ext xmlns:c16="http://schemas.microsoft.com/office/drawing/2014/chart" uri="{C3380CC4-5D6E-409C-BE32-E72D297353CC}">
              <c16:uniqueId val="{00000000-2F7F-4AA5-A877-930C906023B3}"/>
            </c:ext>
          </c:extLst>
        </c:ser>
        <c:ser>
          <c:idx val="1"/>
          <c:order val="1"/>
          <c:tx>
            <c:strRef>
              <c:f>Data!$A$281</c:f>
              <c:strCache>
                <c:ptCount val="1"/>
                <c:pt idx="0">
                  <c:v>Afrique sub saharienne</c:v>
                </c:pt>
              </c:strCache>
            </c:strRef>
          </c:tx>
          <c:spPr>
            <a:ln w="28575" cap="rnd">
              <a:solidFill>
                <a:schemeClr val="accent2"/>
              </a:solidFill>
              <a:round/>
            </a:ln>
            <a:effectLst/>
          </c:spPr>
          <c:marker>
            <c:symbol val="none"/>
          </c:marker>
          <c:cat>
            <c:strRef>
              <c:f>Data!$B$279:$BF$279</c:f>
              <c:strCache>
                <c:ptCount val="57"/>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Data!$B$281:$BF$281</c:f>
              <c:numCache>
                <c:formatCode>General</c:formatCode>
                <c:ptCount val="57"/>
                <c:pt idx="0">
                  <c:v>100</c:v>
                </c:pt>
                <c:pt idx="1">
                  <c:v>101.47157485775509</c:v>
                </c:pt>
                <c:pt idx="2">
                  <c:v>107.3595857101808</c:v>
                </c:pt>
                <c:pt idx="3">
                  <c:v>114.09693292330752</c:v>
                </c:pt>
                <c:pt idx="4">
                  <c:v>120.32693538128669</c:v>
                </c:pt>
                <c:pt idx="5">
                  <c:v>126.29778036062027</c:v>
                </c:pt>
                <c:pt idx="6">
                  <c:v>128.37292114410403</c:v>
                </c:pt>
                <c:pt idx="7">
                  <c:v>127.88725163355637</c:v>
                </c:pt>
                <c:pt idx="8">
                  <c:v>131.82722339612661</c:v>
                </c:pt>
                <c:pt idx="9">
                  <c:v>143.78896953881463</c:v>
                </c:pt>
                <c:pt idx="10">
                  <c:v>158.038291784714</c:v>
                </c:pt>
                <c:pt idx="11">
                  <c:v>169.82358149627902</c:v>
                </c:pt>
                <c:pt idx="12">
                  <c:v>174.45074186750648</c:v>
                </c:pt>
                <c:pt idx="13">
                  <c:v>182.30627125450877</c:v>
                </c:pt>
                <c:pt idx="14">
                  <c:v>196.68262831006027</c:v>
                </c:pt>
                <c:pt idx="15">
                  <c:v>196.65903888547604</c:v>
                </c:pt>
                <c:pt idx="16">
                  <c:v>207.06361830048263</c:v>
                </c:pt>
                <c:pt idx="17">
                  <c:v>211.91242149221299</c:v>
                </c:pt>
                <c:pt idx="18">
                  <c:v>211.27621326444165</c:v>
                </c:pt>
                <c:pt idx="19">
                  <c:v>219.76493112267414</c:v>
                </c:pt>
                <c:pt idx="20">
                  <c:v>228.63530568115888</c:v>
                </c:pt>
                <c:pt idx="21">
                  <c:v>228.35436603005817</c:v>
                </c:pt>
                <c:pt idx="22">
                  <c:v>228.89088283325759</c:v>
                </c:pt>
                <c:pt idx="23">
                  <c:v>225.62091404147637</c:v>
                </c:pt>
                <c:pt idx="24">
                  <c:v>230.71277557117588</c:v>
                </c:pt>
                <c:pt idx="25">
                  <c:v>235.80247059450031</c:v>
                </c:pt>
                <c:pt idx="26">
                  <c:v>234.7692911588482</c:v>
                </c:pt>
                <c:pt idx="27">
                  <c:v>234.92534465138013</c:v>
                </c:pt>
                <c:pt idx="28">
                  <c:v>245.24377121152693</c:v>
                </c:pt>
                <c:pt idx="29">
                  <c:v>253.30151636705062</c:v>
                </c:pt>
                <c:pt idx="30">
                  <c:v>259.43821248726425</c:v>
                </c:pt>
                <c:pt idx="31">
                  <c:v>259.56290371266084</c:v>
                </c:pt>
                <c:pt idx="32">
                  <c:v>255.96478599411705</c:v>
                </c:pt>
                <c:pt idx="33">
                  <c:v>255.84021547516571</c:v>
                </c:pt>
                <c:pt idx="34">
                  <c:v>260.73907805389575</c:v>
                </c:pt>
                <c:pt idx="35">
                  <c:v>269.14191910447795</c:v>
                </c:pt>
                <c:pt idx="36">
                  <c:v>283.30469277901108</c:v>
                </c:pt>
                <c:pt idx="37">
                  <c:v>293.66593573629365</c:v>
                </c:pt>
                <c:pt idx="38">
                  <c:v>300.89129323760869</c:v>
                </c:pt>
                <c:pt idx="39">
                  <c:v>307.51053518464926</c:v>
                </c:pt>
                <c:pt idx="40">
                  <c:v>318.63234752253453</c:v>
                </c:pt>
                <c:pt idx="41">
                  <c:v>331.14869620245952</c:v>
                </c:pt>
                <c:pt idx="42">
                  <c:v>340.99135759692319</c:v>
                </c:pt>
                <c:pt idx="43">
                  <c:v>357.61288975756008</c:v>
                </c:pt>
                <c:pt idx="44">
                  <c:v>399.64670117667691</c:v>
                </c:pt>
                <c:pt idx="45">
                  <c:v>421.77430109640051</c:v>
                </c:pt>
                <c:pt idx="46">
                  <c:v>451.59045320496085</c:v>
                </c:pt>
                <c:pt idx="47">
                  <c:v>483.88323153590733</c:v>
                </c:pt>
                <c:pt idx="48">
                  <c:v>509.88811491040246</c:v>
                </c:pt>
                <c:pt idx="49">
                  <c:v>524.65978228682513</c:v>
                </c:pt>
                <c:pt idx="50">
                  <c:v>552.91856118756539</c:v>
                </c:pt>
                <c:pt idx="51">
                  <c:v>577.08111170468271</c:v>
                </c:pt>
                <c:pt idx="52">
                  <c:v>598.68326494552628</c:v>
                </c:pt>
                <c:pt idx="53">
                  <c:v>627.67578302032859</c:v>
                </c:pt>
                <c:pt idx="54">
                  <c:v>656.72088864012449</c:v>
                </c:pt>
                <c:pt idx="55">
                  <c:v>676.67636069034302</c:v>
                </c:pt>
                <c:pt idx="56">
                  <c:v>684.94430202737271</c:v>
                </c:pt>
              </c:numCache>
            </c:numRef>
          </c:val>
          <c:smooth val="0"/>
          <c:extLst>
            <c:ext xmlns:c16="http://schemas.microsoft.com/office/drawing/2014/chart" uri="{C3380CC4-5D6E-409C-BE32-E72D297353CC}">
              <c16:uniqueId val="{00000001-2F7F-4AA5-A877-930C906023B3}"/>
            </c:ext>
          </c:extLst>
        </c:ser>
        <c:ser>
          <c:idx val="2"/>
          <c:order val="2"/>
          <c:tx>
            <c:strRef>
              <c:f>Data!$A$282</c:f>
              <c:strCache>
                <c:ptCount val="1"/>
                <c:pt idx="0">
                  <c:v>Amérique Latine et Caraïbes</c:v>
                </c:pt>
              </c:strCache>
            </c:strRef>
          </c:tx>
          <c:spPr>
            <a:ln w="28575" cap="rnd">
              <a:solidFill>
                <a:schemeClr val="accent3"/>
              </a:solidFill>
              <a:round/>
            </a:ln>
            <a:effectLst/>
          </c:spPr>
          <c:marker>
            <c:symbol val="none"/>
          </c:marker>
          <c:cat>
            <c:strRef>
              <c:f>Data!$B$279:$BF$279</c:f>
              <c:strCache>
                <c:ptCount val="57"/>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Data!$B$282:$BF$282</c:f>
              <c:numCache>
                <c:formatCode>General</c:formatCode>
                <c:ptCount val="57"/>
                <c:pt idx="0">
                  <c:v>100</c:v>
                </c:pt>
                <c:pt idx="1">
                  <c:v>106.55850140939602</c:v>
                </c:pt>
                <c:pt idx="2">
                  <c:v>111.66036503704915</c:v>
                </c:pt>
                <c:pt idx="3">
                  <c:v>114.50126709261772</c:v>
                </c:pt>
                <c:pt idx="4">
                  <c:v>123.00786311593076</c:v>
                </c:pt>
                <c:pt idx="5">
                  <c:v>129.38132072594271</c:v>
                </c:pt>
                <c:pt idx="6">
                  <c:v>134.67449405222834</c:v>
                </c:pt>
                <c:pt idx="7">
                  <c:v>140.5967616601863</c:v>
                </c:pt>
                <c:pt idx="8">
                  <c:v>151.58810800051225</c:v>
                </c:pt>
                <c:pt idx="9">
                  <c:v>161.13944540122571</c:v>
                </c:pt>
                <c:pt idx="10">
                  <c:v>171.82857922333162</c:v>
                </c:pt>
                <c:pt idx="11">
                  <c:v>183.31720667051161</c:v>
                </c:pt>
                <c:pt idx="12">
                  <c:v>196.47867419481915</c:v>
                </c:pt>
                <c:pt idx="13">
                  <c:v>213.4323492159065</c:v>
                </c:pt>
                <c:pt idx="14">
                  <c:v>227.06896953450811</c:v>
                </c:pt>
                <c:pt idx="15">
                  <c:v>235.53368623805338</c:v>
                </c:pt>
                <c:pt idx="16">
                  <c:v>250.07170597048739</c:v>
                </c:pt>
                <c:pt idx="17">
                  <c:v>262.20513920359895</c:v>
                </c:pt>
                <c:pt idx="18">
                  <c:v>272.34625153510035</c:v>
                </c:pt>
                <c:pt idx="19">
                  <c:v>290.20421681222695</c:v>
                </c:pt>
                <c:pt idx="20">
                  <c:v>308.29145811164938</c:v>
                </c:pt>
                <c:pt idx="21">
                  <c:v>309.19558280939845</c:v>
                </c:pt>
                <c:pt idx="22">
                  <c:v>306.68782831246136</c:v>
                </c:pt>
                <c:pt idx="23">
                  <c:v>298.24423076816356</c:v>
                </c:pt>
                <c:pt idx="24">
                  <c:v>309.91462218718397</c:v>
                </c:pt>
                <c:pt idx="25">
                  <c:v>320.97766303556949</c:v>
                </c:pt>
                <c:pt idx="26">
                  <c:v>335.59061813419794</c:v>
                </c:pt>
                <c:pt idx="27">
                  <c:v>347.08455528040076</c:v>
                </c:pt>
                <c:pt idx="28">
                  <c:v>350.20406763963661</c:v>
                </c:pt>
                <c:pt idx="29">
                  <c:v>354.92564480741027</c:v>
                </c:pt>
                <c:pt idx="30">
                  <c:v>356.20736188599375</c:v>
                </c:pt>
                <c:pt idx="31">
                  <c:v>369.50148505858556</c:v>
                </c:pt>
                <c:pt idx="32">
                  <c:v>380.06788774190568</c:v>
                </c:pt>
                <c:pt idx="33">
                  <c:v>394.96721845008341</c:v>
                </c:pt>
                <c:pt idx="34">
                  <c:v>412.98110018080905</c:v>
                </c:pt>
                <c:pt idx="35">
                  <c:v>419.91253487239396</c:v>
                </c:pt>
                <c:pt idx="36">
                  <c:v>433.90484408427983</c:v>
                </c:pt>
                <c:pt idx="37">
                  <c:v>456.21368488920933</c:v>
                </c:pt>
                <c:pt idx="38">
                  <c:v>465.85150239703609</c:v>
                </c:pt>
                <c:pt idx="39">
                  <c:v>466.31405500707837</c:v>
                </c:pt>
                <c:pt idx="40">
                  <c:v>484.20628253022147</c:v>
                </c:pt>
                <c:pt idx="41">
                  <c:v>488.31844259268291</c:v>
                </c:pt>
                <c:pt idx="42">
                  <c:v>490.01859915150294</c:v>
                </c:pt>
                <c:pt idx="43">
                  <c:v>497.69090413042278</c:v>
                </c:pt>
                <c:pt idx="44">
                  <c:v>529.7535848483227</c:v>
                </c:pt>
                <c:pt idx="45">
                  <c:v>553.21545552885766</c:v>
                </c:pt>
                <c:pt idx="46">
                  <c:v>582.96787735188263</c:v>
                </c:pt>
                <c:pt idx="47">
                  <c:v>616.52414533611432</c:v>
                </c:pt>
                <c:pt idx="48">
                  <c:v>641.12388553577568</c:v>
                </c:pt>
                <c:pt idx="49">
                  <c:v>629.99824474789602</c:v>
                </c:pt>
                <c:pt idx="50">
                  <c:v>666.70603862278733</c:v>
                </c:pt>
                <c:pt idx="51">
                  <c:v>696.1973559887025</c:v>
                </c:pt>
                <c:pt idx="52">
                  <c:v>716.13757632873308</c:v>
                </c:pt>
                <c:pt idx="53">
                  <c:v>736.11072588567902</c:v>
                </c:pt>
                <c:pt idx="54">
                  <c:v>742.63757195436654</c:v>
                </c:pt>
                <c:pt idx="55">
                  <c:v>741.40515990678466</c:v>
                </c:pt>
                <c:pt idx="56">
                  <c:v>736.32288571426034</c:v>
                </c:pt>
              </c:numCache>
            </c:numRef>
          </c:val>
          <c:smooth val="0"/>
          <c:extLst>
            <c:ext xmlns:c16="http://schemas.microsoft.com/office/drawing/2014/chart" uri="{C3380CC4-5D6E-409C-BE32-E72D297353CC}">
              <c16:uniqueId val="{00000002-2F7F-4AA5-A877-930C906023B3}"/>
            </c:ext>
          </c:extLst>
        </c:ser>
        <c:dLbls>
          <c:showLegendKey val="0"/>
          <c:showVal val="0"/>
          <c:showCatName val="0"/>
          <c:showSerName val="0"/>
          <c:showPercent val="0"/>
          <c:showBubbleSize val="0"/>
        </c:dLbls>
        <c:smooth val="0"/>
        <c:axId val="166184064"/>
        <c:axId val="166185600"/>
      </c:lineChart>
      <c:catAx>
        <c:axId val="16618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6185600"/>
        <c:crosses val="autoZero"/>
        <c:auto val="1"/>
        <c:lblAlgn val="ctr"/>
        <c:lblOffset val="100"/>
        <c:tickLblSkip val="10"/>
        <c:noMultiLvlLbl val="0"/>
      </c:catAx>
      <c:valAx>
        <c:axId val="16618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6184064"/>
        <c:crosses val="autoZero"/>
        <c:crossBetween val="between"/>
      </c:valAx>
      <c:spPr>
        <a:noFill/>
        <a:ln>
          <a:noFill/>
        </a:ln>
        <a:effectLst/>
      </c:spPr>
    </c:plotArea>
    <c:legend>
      <c:legendPos val="b"/>
      <c:layout>
        <c:manualLayout>
          <c:xMode val="edge"/>
          <c:yMode val="edge"/>
          <c:x val="0.32437319644436724"/>
          <c:y val="0.13037329600208289"/>
          <c:w val="0.67562675355235779"/>
          <c:h val="5.74716434984992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Part</a:t>
            </a:r>
            <a:r>
              <a:rPr lang="en-US" baseline="0"/>
              <a:t> des produits manufacturés dans les exportations</a:t>
            </a:r>
            <a:endParaRPr lang="en-US"/>
          </a:p>
        </c:rich>
      </c:tx>
      <c:overlay val="0"/>
      <c:spPr>
        <a:noFill/>
        <a:ln>
          <a:noFill/>
        </a:ln>
        <a:effectLst/>
      </c:spPr>
    </c:title>
    <c:autoTitleDeleted val="0"/>
    <c:plotArea>
      <c:layout/>
      <c:lineChart>
        <c:grouping val="standard"/>
        <c:varyColors val="0"/>
        <c:ser>
          <c:idx val="0"/>
          <c:order val="0"/>
          <c:tx>
            <c:strRef>
              <c:f>'manuf en PC DES x'!$A$243</c:f>
              <c:strCache>
                <c:ptCount val="1"/>
                <c:pt idx="0">
                  <c:v>Amérique Latine</c:v>
                </c:pt>
              </c:strCache>
            </c:strRef>
          </c:tx>
          <c:spPr>
            <a:ln w="28575" cap="rnd">
              <a:solidFill>
                <a:schemeClr val="accent1"/>
              </a:solidFill>
              <a:round/>
            </a:ln>
            <a:effectLst/>
          </c:spPr>
          <c:marker>
            <c:symbol val="none"/>
          </c:marker>
          <c:cat>
            <c:strRef>
              <c:f>'manuf en PC DES x'!$B$242:$AN$242</c:f>
              <c:strCach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strCache>
            </c:strRef>
          </c:cat>
          <c:val>
            <c:numRef>
              <c:f>'manuf en PC DES x'!$B$243:$AN$243</c:f>
              <c:numCache>
                <c:formatCode>0%</c:formatCode>
                <c:ptCount val="39"/>
                <c:pt idx="0">
                  <c:v>0.19479215215903362</c:v>
                </c:pt>
                <c:pt idx="1">
                  <c:v>0.19712433828041584</c:v>
                </c:pt>
                <c:pt idx="2">
                  <c:v>0.18978082628605936</c:v>
                </c:pt>
                <c:pt idx="3">
                  <c:v>0.23202856910525993</c:v>
                </c:pt>
                <c:pt idx="4">
                  <c:v>0.2445317518907586</c:v>
                </c:pt>
                <c:pt idx="5">
                  <c:v>0.26995405493908259</c:v>
                </c:pt>
                <c:pt idx="6">
                  <c:v>0.35493306716718259</c:v>
                </c:pt>
                <c:pt idx="7">
                  <c:v>0.34013455975756635</c:v>
                </c:pt>
                <c:pt idx="8">
                  <c:v>0.37904729829324141</c:v>
                </c:pt>
                <c:pt idx="9">
                  <c:v>0.39018551887703318</c:v>
                </c:pt>
                <c:pt idx="10">
                  <c:v>0.37247877841450527</c:v>
                </c:pt>
                <c:pt idx="11">
                  <c:v>0.4115693982230168</c:v>
                </c:pt>
                <c:pt idx="12">
                  <c:v>0.49729582639516268</c:v>
                </c:pt>
                <c:pt idx="13">
                  <c:v>0.52673411508041923</c:v>
                </c:pt>
                <c:pt idx="14">
                  <c:v>0.52754361756073831</c:v>
                </c:pt>
                <c:pt idx="15">
                  <c:v>0.52444575755204748</c:v>
                </c:pt>
                <c:pt idx="16">
                  <c:v>0.51650468684897566</c:v>
                </c:pt>
                <c:pt idx="17">
                  <c:v>0.53247670629778421</c:v>
                </c:pt>
                <c:pt idx="18">
                  <c:v>0.56578747643166161</c:v>
                </c:pt>
                <c:pt idx="19">
                  <c:v>0.55568714843606726</c:v>
                </c:pt>
                <c:pt idx="20">
                  <c:v>0.55383529638365514</c:v>
                </c:pt>
                <c:pt idx="21">
                  <c:v>0.55320658368647624</c:v>
                </c:pt>
                <c:pt idx="22">
                  <c:v>0.54845756293218251</c:v>
                </c:pt>
                <c:pt idx="23">
                  <c:v>0.53279097851181456</c:v>
                </c:pt>
                <c:pt idx="24">
                  <c:v>0.53148522349372307</c:v>
                </c:pt>
                <c:pt idx="25">
                  <c:v>0.52202723199903123</c:v>
                </c:pt>
                <c:pt idx="26">
                  <c:v>0.50725673049376752</c:v>
                </c:pt>
                <c:pt idx="27">
                  <c:v>0.52736669347075538</c:v>
                </c:pt>
                <c:pt idx="28">
                  <c:v>0.48271957082922745</c:v>
                </c:pt>
                <c:pt idx="29">
                  <c:v>0.47102884856904537</c:v>
                </c:pt>
                <c:pt idx="30">
                  <c:v>0.46232306464346096</c:v>
                </c:pt>
                <c:pt idx="31">
                  <c:v>0.4354002357917145</c:v>
                </c:pt>
                <c:pt idx="32">
                  <c:v>0.44771295788774051</c:v>
                </c:pt>
                <c:pt idx="33">
                  <c:v>0.46012028774591701</c:v>
                </c:pt>
                <c:pt idx="34">
                  <c:v>0.50521677886916516</c:v>
                </c:pt>
                <c:pt idx="35">
                  <c:v>0.53306110511024385</c:v>
                </c:pt>
                <c:pt idx="36">
                  <c:v>0.53556610055355847</c:v>
                </c:pt>
                <c:pt idx="37">
                  <c:v>0.52415492088763582</c:v>
                </c:pt>
                <c:pt idx="38">
                  <c:v>0.50980459762753527</c:v>
                </c:pt>
              </c:numCache>
            </c:numRef>
          </c:val>
          <c:smooth val="0"/>
          <c:extLst>
            <c:ext xmlns:c16="http://schemas.microsoft.com/office/drawing/2014/chart" uri="{C3380CC4-5D6E-409C-BE32-E72D297353CC}">
              <c16:uniqueId val="{00000000-6565-4CD2-B5F3-C09A184EE5D8}"/>
            </c:ext>
          </c:extLst>
        </c:ser>
        <c:ser>
          <c:idx val="1"/>
          <c:order val="1"/>
          <c:tx>
            <c:strRef>
              <c:f>'manuf en PC DES x'!$A$244</c:f>
              <c:strCache>
                <c:ptCount val="1"/>
                <c:pt idx="0">
                  <c:v>Afriqe </c:v>
                </c:pt>
              </c:strCache>
            </c:strRef>
          </c:tx>
          <c:spPr>
            <a:ln w="28575" cap="rnd">
              <a:solidFill>
                <a:schemeClr val="tx1"/>
              </a:solidFill>
              <a:round/>
            </a:ln>
            <a:effectLst/>
          </c:spPr>
          <c:marker>
            <c:symbol val="none"/>
          </c:marker>
          <c:cat>
            <c:strRef>
              <c:f>'manuf en PC DES x'!$B$242:$AN$242</c:f>
              <c:strCach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strCache>
            </c:strRef>
          </c:cat>
          <c:val>
            <c:numRef>
              <c:f>'manuf en PC DES x'!$B$244:$AN$244</c:f>
              <c:numCache>
                <c:formatCode>0%</c:formatCode>
                <c:ptCount val="39"/>
                <c:pt idx="0">
                  <c:v>0.1</c:v>
                </c:pt>
                <c:pt idx="1">
                  <c:v>0.1</c:v>
                </c:pt>
                <c:pt idx="16">
                  <c:v>0.2380558364039802</c:v>
                </c:pt>
                <c:pt idx="17">
                  <c:v>0.25844702267696334</c:v>
                </c:pt>
                <c:pt idx="18">
                  <c:v>0.24937227802743855</c:v>
                </c:pt>
                <c:pt idx="19">
                  <c:v>0.2516621573941793</c:v>
                </c:pt>
                <c:pt idx="20">
                  <c:v>0.25528919291315144</c:v>
                </c:pt>
                <c:pt idx="21">
                  <c:v>0.25582920091789135</c:v>
                </c:pt>
                <c:pt idx="22">
                  <c:v>0.3099881975360162</c:v>
                </c:pt>
                <c:pt idx="23">
                  <c:v>0.27444924356634853</c:v>
                </c:pt>
                <c:pt idx="24">
                  <c:v>0.25</c:v>
                </c:pt>
                <c:pt idx="25">
                  <c:v>0.25</c:v>
                </c:pt>
                <c:pt idx="26">
                  <c:v>0.25615148967345575</c:v>
                </c:pt>
                <c:pt idx="27">
                  <c:v>0.22099588739548523</c:v>
                </c:pt>
                <c:pt idx="28">
                  <c:v>0.26359870284226528</c:v>
                </c:pt>
                <c:pt idx="29">
                  <c:v>0.21425197659303319</c:v>
                </c:pt>
                <c:pt idx="30">
                  <c:v>0.22589279430047871</c:v>
                </c:pt>
                <c:pt idx="31">
                  <c:v>0.20327477629563767</c:v>
                </c:pt>
                <c:pt idx="32">
                  <c:v>0.21295731431176979</c:v>
                </c:pt>
                <c:pt idx="33">
                  <c:v>0.22191233137448271</c:v>
                </c:pt>
                <c:pt idx="34">
                  <c:v>0.2422462300285825</c:v>
                </c:pt>
                <c:pt idx="35">
                  <c:v>0.24000000000000002</c:v>
                </c:pt>
                <c:pt idx="36">
                  <c:v>0.22997528810349133</c:v>
                </c:pt>
                <c:pt idx="37">
                  <c:v>0.22764374243606145</c:v>
                </c:pt>
                <c:pt idx="38">
                  <c:v>0.22437877497214304</c:v>
                </c:pt>
              </c:numCache>
            </c:numRef>
          </c:val>
          <c:smooth val="0"/>
          <c:extLst>
            <c:ext xmlns:c16="http://schemas.microsoft.com/office/drawing/2014/chart" uri="{C3380CC4-5D6E-409C-BE32-E72D297353CC}">
              <c16:uniqueId val="{00000001-6565-4CD2-B5F3-C09A184EE5D8}"/>
            </c:ext>
          </c:extLst>
        </c:ser>
        <c:ser>
          <c:idx val="2"/>
          <c:order val="2"/>
          <c:tx>
            <c:strRef>
              <c:f>'manuf en PC DES x'!$A$245</c:f>
              <c:strCache>
                <c:ptCount val="1"/>
                <c:pt idx="0">
                  <c:v>Asie du Sud Est</c:v>
                </c:pt>
              </c:strCache>
            </c:strRef>
          </c:tx>
          <c:spPr>
            <a:ln w="28575" cap="rnd">
              <a:solidFill>
                <a:schemeClr val="accent6"/>
              </a:solidFill>
              <a:round/>
            </a:ln>
            <a:effectLst/>
          </c:spPr>
          <c:marker>
            <c:symbol val="none"/>
          </c:marker>
          <c:cat>
            <c:strRef>
              <c:f>'manuf en PC DES x'!$B$242:$AN$242</c:f>
              <c:strCach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strCache>
            </c:strRef>
          </c:cat>
          <c:val>
            <c:numRef>
              <c:f>'manuf en PC DES x'!$B$245:$AN$245</c:f>
              <c:numCache>
                <c:formatCode>0%</c:formatCode>
                <c:ptCount val="39"/>
                <c:pt idx="1">
                  <c:v>0.23626095340630057</c:v>
                </c:pt>
                <c:pt idx="2">
                  <c:v>0.2530614123677053</c:v>
                </c:pt>
                <c:pt idx="3">
                  <c:v>0.28252815798505926</c:v>
                </c:pt>
                <c:pt idx="4">
                  <c:v>0.30156832881042622</c:v>
                </c:pt>
                <c:pt idx="5">
                  <c:v>0.3257271494561948</c:v>
                </c:pt>
                <c:pt idx="6">
                  <c:v>0.41373309080023174</c:v>
                </c:pt>
                <c:pt idx="7">
                  <c:v>0.47177090632072766</c:v>
                </c:pt>
                <c:pt idx="8">
                  <c:v>0.44067259828113703</c:v>
                </c:pt>
                <c:pt idx="9">
                  <c:v>0.54606715181254672</c:v>
                </c:pt>
                <c:pt idx="10">
                  <c:v>0.57776234958555783</c:v>
                </c:pt>
                <c:pt idx="11">
                  <c:v>0.6286773110570536</c:v>
                </c:pt>
                <c:pt idx="12">
                  <c:v>0.64941946410053364</c:v>
                </c:pt>
                <c:pt idx="13">
                  <c:v>0.6873621533731078</c:v>
                </c:pt>
                <c:pt idx="14">
                  <c:v>0.71722136711762396</c:v>
                </c:pt>
                <c:pt idx="15">
                  <c:v>0.72902451227980825</c:v>
                </c:pt>
                <c:pt idx="16">
                  <c:v>0.75185855832785009</c:v>
                </c:pt>
                <c:pt idx="17">
                  <c:v>0.74144416250035561</c:v>
                </c:pt>
                <c:pt idx="18">
                  <c:v>0.76379253995364682</c:v>
                </c:pt>
                <c:pt idx="19">
                  <c:v>0.78302861515594535</c:v>
                </c:pt>
                <c:pt idx="20">
                  <c:v>0.78435532596854829</c:v>
                </c:pt>
                <c:pt idx="21">
                  <c:v>0.77750795946386209</c:v>
                </c:pt>
                <c:pt idx="22">
                  <c:v>0.77261365523206171</c:v>
                </c:pt>
                <c:pt idx="23">
                  <c:v>0.6468701328222396</c:v>
                </c:pt>
                <c:pt idx="24">
                  <c:v>0.76477162601260629</c:v>
                </c:pt>
                <c:pt idx="25">
                  <c:v>0.6166506864985174</c:v>
                </c:pt>
                <c:pt idx="26">
                  <c:v>0.59790653592488507</c:v>
                </c:pt>
                <c:pt idx="27">
                  <c:v>0.70676766158880988</c:v>
                </c:pt>
                <c:pt idx="28">
                  <c:v>0.63114868720462824</c:v>
                </c:pt>
                <c:pt idx="29">
                  <c:v>0.68388586266545048</c:v>
                </c:pt>
                <c:pt idx="30">
                  <c:v>0.65831698628011848</c:v>
                </c:pt>
                <c:pt idx="31">
                  <c:v>0.61569130533995087</c:v>
                </c:pt>
                <c:pt idx="32">
                  <c:v>0.63970525706547632</c:v>
                </c:pt>
                <c:pt idx="33">
                  <c:v>0.64573196836847291</c:v>
                </c:pt>
                <c:pt idx="34">
                  <c:v>0.65965168227921345</c:v>
                </c:pt>
                <c:pt idx="35">
                  <c:v>0.70772191760543302</c:v>
                </c:pt>
                <c:pt idx="36">
                  <c:v>0.72459254776651627</c:v>
                </c:pt>
                <c:pt idx="37">
                  <c:v>0.70226493379002086</c:v>
                </c:pt>
                <c:pt idx="38">
                  <c:v>0.70229852616916377</c:v>
                </c:pt>
              </c:numCache>
            </c:numRef>
          </c:val>
          <c:smooth val="0"/>
          <c:extLst>
            <c:ext xmlns:c16="http://schemas.microsoft.com/office/drawing/2014/chart" uri="{C3380CC4-5D6E-409C-BE32-E72D297353CC}">
              <c16:uniqueId val="{00000002-6565-4CD2-B5F3-C09A184EE5D8}"/>
            </c:ext>
          </c:extLst>
        </c:ser>
        <c:dLbls>
          <c:showLegendKey val="0"/>
          <c:showVal val="0"/>
          <c:showCatName val="0"/>
          <c:showSerName val="0"/>
          <c:showPercent val="0"/>
          <c:showBubbleSize val="0"/>
        </c:dLbls>
        <c:smooth val="0"/>
        <c:axId val="166237312"/>
        <c:axId val="166238848"/>
      </c:lineChart>
      <c:catAx>
        <c:axId val="16623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6238848"/>
        <c:crosses val="autoZero"/>
        <c:auto val="1"/>
        <c:lblAlgn val="ctr"/>
        <c:lblOffset val="100"/>
        <c:noMultiLvlLbl val="0"/>
      </c:catAx>
      <c:valAx>
        <c:axId val="166238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6237312"/>
        <c:crosses val="autoZero"/>
        <c:crossBetween val="between"/>
      </c:valAx>
      <c:spPr>
        <a:noFill/>
        <a:ln>
          <a:noFill/>
        </a:ln>
        <a:effectLst/>
      </c:spPr>
    </c:plotArea>
    <c:legend>
      <c:legendPos val="b"/>
      <c:layout>
        <c:manualLayout>
          <c:xMode val="edge"/>
          <c:yMode val="edge"/>
          <c:x val="0.16003280839895012"/>
          <c:y val="7.2662707424704778E-2"/>
          <c:w val="0.70738517060367478"/>
          <c:h val="0.144533861548995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08927313651415E-2"/>
          <c:y val="4.3978004072293915E-2"/>
          <c:w val="0.865543697798279"/>
          <c:h val="0.88326531485984328"/>
        </c:manualLayout>
      </c:layout>
      <c:lineChart>
        <c:grouping val="standard"/>
        <c:varyColors val="0"/>
        <c:ser>
          <c:idx val="1"/>
          <c:order val="0"/>
          <c:tx>
            <c:strRef>
              <c:f>Manuf!$A$16</c:f>
              <c:strCache>
                <c:ptCount val="1"/>
                <c:pt idx="0">
                  <c:v>Chine</c:v>
                </c:pt>
              </c:strCache>
            </c:strRef>
          </c:tx>
          <c:spPr>
            <a:ln w="12700" cap="rnd">
              <a:solidFill>
                <a:schemeClr val="accent2"/>
              </a:solidFill>
              <a:round/>
            </a:ln>
            <a:effectLst/>
          </c:spPr>
          <c:marker>
            <c:symbol val="none"/>
          </c:marker>
          <c:cat>
            <c:numRef>
              <c:f>Manuf!$B$1:$AX$1</c:f>
              <c:numCache>
                <c:formatCode>General</c:formatCode>
                <c:ptCount val="49"/>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numCache>
            </c:numRef>
          </c:cat>
          <c:val>
            <c:numRef>
              <c:f>Manuf!$B$16:$AX$16</c:f>
              <c:numCache>
                <c:formatCode>0%</c:formatCode>
                <c:ptCount val="49"/>
                <c:pt idx="0">
                  <c:v>5.7239854461800304E-3</c:v>
                </c:pt>
                <c:pt idx="1">
                  <c:v>4.9055011259797271E-3</c:v>
                </c:pt>
                <c:pt idx="2">
                  <c:v>4.7121175648820908E-3</c:v>
                </c:pt>
                <c:pt idx="3">
                  <c:v>3.9819583582122826E-3</c:v>
                </c:pt>
                <c:pt idx="4">
                  <c:v>3.9802385533462808E-3</c:v>
                </c:pt>
                <c:pt idx="5">
                  <c:v>4.4258738342432173E-3</c:v>
                </c:pt>
                <c:pt idx="6">
                  <c:v>5.4889909399814122E-3</c:v>
                </c:pt>
                <c:pt idx="7">
                  <c:v>4.9879411860475134E-3</c:v>
                </c:pt>
                <c:pt idx="8">
                  <c:v>4.6789453168796964E-3</c:v>
                </c:pt>
                <c:pt idx="9">
                  <c:v>4.7776836115118685E-3</c:v>
                </c:pt>
                <c:pt idx="10">
                  <c:v>4.5302323698621994E-3</c:v>
                </c:pt>
                <c:pt idx="11">
                  <c:v>5.0076914546142359E-3</c:v>
                </c:pt>
                <c:pt idx="12">
                  <c:v>5.790284858375897E-3</c:v>
                </c:pt>
                <c:pt idx="13">
                  <c:v>7.0062716005380582E-3</c:v>
                </c:pt>
                <c:pt idx="14">
                  <c:v>8.8170309975643731E-3</c:v>
                </c:pt>
                <c:pt idx="15">
                  <c:v>9.20061251619117E-3</c:v>
                </c:pt>
                <c:pt idx="16">
                  <c:v>8.9769259972118428E-3</c:v>
                </c:pt>
                <c:pt idx="17">
                  <c:v>9.4931001725554864E-3</c:v>
                </c:pt>
                <c:pt idx="18">
                  <c:v>8.944685887108391E-3</c:v>
                </c:pt>
                <c:pt idx="19">
                  <c:v>1.0579277322175206E-2</c:v>
                </c:pt>
                <c:pt idx="20">
                  <c:v>1.1982958803878969E-2</c:v>
                </c:pt>
                <c:pt idx="21">
                  <c:v>1.3726519131175742E-2</c:v>
                </c:pt>
                <c:pt idx="22">
                  <c:v>1.6675970382626925E-2</c:v>
                </c:pt>
                <c:pt idx="23">
                  <c:v>1.7916461445605641E-2</c:v>
                </c:pt>
                <c:pt idx="24">
                  <c:v>2.2135176136529162E-2</c:v>
                </c:pt>
                <c:pt idx="25">
                  <c:v>2.6510135031782931E-2</c:v>
                </c:pt>
                <c:pt idx="26">
                  <c:v>3.1631699659434638E-2</c:v>
                </c:pt>
                <c:pt idx="27">
                  <c:v>3.4718614429244801E-2</c:v>
                </c:pt>
                <c:pt idx="28">
                  <c:v>3.7127315169769949E-2</c:v>
                </c:pt>
                <c:pt idx="29">
                  <c:v>3.9440616794083075E-2</c:v>
                </c:pt>
                <c:pt idx="30">
                  <c:v>4.4087816716504566E-2</c:v>
                </c:pt>
                <c:pt idx="31">
                  <c:v>4.5587088695706927E-2</c:v>
                </c:pt>
                <c:pt idx="32">
                  <c:v>5.0700651052053229E-2</c:v>
                </c:pt>
                <c:pt idx="33">
                  <c:v>5.9580577936522612E-2</c:v>
                </c:pt>
                <c:pt idx="34">
                  <c:v>6.5392225912618382E-2</c:v>
                </c:pt>
                <c:pt idx="35">
                  <c:v>7.5057349053768027E-2</c:v>
                </c:pt>
                <c:pt idx="36">
                  <c:v>8.4618555421768799E-2</c:v>
                </c:pt>
                <c:pt idx="37">
                  <c:v>9.5290960374785585E-2</c:v>
                </c:pt>
                <c:pt idx="38">
                  <c:v>0.10879275466837501</c:v>
                </c:pt>
                <c:pt idx="39" formatCode="0.00%">
                  <c:v>0.11785409570824767</c:v>
                </c:pt>
                <c:pt idx="40">
                  <c:v>0.12707080592046396</c:v>
                </c:pt>
                <c:pt idx="41">
                  <c:v>0.13569221257198133</c:v>
                </c:pt>
                <c:pt idx="42">
                  <c:v>0.14712292073132133</c:v>
                </c:pt>
                <c:pt idx="43">
                  <c:v>0.15822201870184466</c:v>
                </c:pt>
                <c:pt idx="44">
                  <c:v>0.1613321870917829</c:v>
                </c:pt>
                <c:pt idx="45">
                  <c:v>0.17022512114990929</c:v>
                </c:pt>
                <c:pt idx="46">
                  <c:v>0.17424710450730524</c:v>
                </c:pt>
                <c:pt idx="47">
                  <c:v>0.18148757125959905</c:v>
                </c:pt>
                <c:pt idx="48" formatCode="0.0%">
                  <c:v>0.18864587356279394</c:v>
                </c:pt>
              </c:numCache>
            </c:numRef>
          </c:val>
          <c:smooth val="0"/>
          <c:extLst>
            <c:ext xmlns:c16="http://schemas.microsoft.com/office/drawing/2014/chart" uri="{C3380CC4-5D6E-409C-BE32-E72D297353CC}">
              <c16:uniqueId val="{00000000-817C-4051-9818-4FA1EF318A03}"/>
            </c:ext>
          </c:extLst>
        </c:ser>
        <c:ser>
          <c:idx val="2"/>
          <c:order val="1"/>
          <c:tx>
            <c:strRef>
              <c:f>Manuf!$A$17</c:f>
              <c:strCache>
                <c:ptCount val="1"/>
                <c:pt idx="0">
                  <c:v>Corée Hk Tai</c:v>
                </c:pt>
              </c:strCache>
            </c:strRef>
          </c:tx>
          <c:spPr>
            <a:ln w="15875" cap="rnd">
              <a:solidFill>
                <a:srgbClr val="00B0F0"/>
              </a:solidFill>
              <a:round/>
            </a:ln>
            <a:effectLst/>
          </c:spPr>
          <c:marker>
            <c:symbol val="none"/>
          </c:marker>
          <c:cat>
            <c:numRef>
              <c:f>Manuf!$B$1:$AX$1</c:f>
              <c:numCache>
                <c:formatCode>General</c:formatCode>
                <c:ptCount val="49"/>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numCache>
            </c:numRef>
          </c:cat>
          <c:val>
            <c:numRef>
              <c:f>Manuf!$B$17:$AX$17</c:f>
              <c:numCache>
                <c:formatCode>0%</c:formatCode>
                <c:ptCount val="49"/>
                <c:pt idx="0">
                  <c:v>1.311219945563266E-2</c:v>
                </c:pt>
                <c:pt idx="1">
                  <c:v>1.4844270607723297E-2</c:v>
                </c:pt>
                <c:pt idx="2">
                  <c:v>1.6712274843715718E-2</c:v>
                </c:pt>
                <c:pt idx="3">
                  <c:v>1.8514480201953318E-2</c:v>
                </c:pt>
                <c:pt idx="4">
                  <c:v>2.072721972444495E-2</c:v>
                </c:pt>
                <c:pt idx="5">
                  <c:v>2.4277766287541077E-2</c:v>
                </c:pt>
                <c:pt idx="6">
                  <c:v>2.844851115829964E-2</c:v>
                </c:pt>
                <c:pt idx="7">
                  <c:v>2.6045982547022589E-2</c:v>
                </c:pt>
                <c:pt idx="8">
                  <c:v>2.4767784986687622E-2</c:v>
                </c:pt>
                <c:pt idx="9">
                  <c:v>3.3718642905887303E-2</c:v>
                </c:pt>
                <c:pt idx="10">
                  <c:v>3.5324647555052782E-2</c:v>
                </c:pt>
                <c:pt idx="11">
                  <c:v>3.8253167438317262E-2</c:v>
                </c:pt>
                <c:pt idx="12">
                  <c:v>3.9382962027160587E-2</c:v>
                </c:pt>
                <c:pt idx="13">
                  <c:v>4.0598341183294535E-2</c:v>
                </c:pt>
                <c:pt idx="14">
                  <c:v>4.7221734013456175E-2</c:v>
                </c:pt>
                <c:pt idx="15">
                  <c:v>4.9703999846893034E-2</c:v>
                </c:pt>
                <c:pt idx="16">
                  <c:v>5.4896641578696607E-2</c:v>
                </c:pt>
                <c:pt idx="17">
                  <c:v>6.1396994910983292E-2</c:v>
                </c:pt>
                <c:pt idx="18">
                  <c:v>5.8708253251697991E-2</c:v>
                </c:pt>
                <c:pt idx="19">
                  <c:v>5.9506675370625275E-2</c:v>
                </c:pt>
                <c:pt idx="20">
                  <c:v>6.6730507855824975E-2</c:v>
                </c:pt>
                <c:pt idx="21">
                  <c:v>6.9054552864072929E-2</c:v>
                </c:pt>
                <c:pt idx="22">
                  <c:v>6.6292643950811178E-2</c:v>
                </c:pt>
                <c:pt idx="23">
                  <c:v>5.9950578927269259E-2</c:v>
                </c:pt>
                <c:pt idx="24">
                  <c:v>6.3769152843262317E-2</c:v>
                </c:pt>
                <c:pt idx="25">
                  <c:v>6.5338909435762094E-2</c:v>
                </c:pt>
                <c:pt idx="26">
                  <c:v>6.8899981504065622E-2</c:v>
                </c:pt>
                <c:pt idx="27">
                  <c:v>6.6700068743778054E-2</c:v>
                </c:pt>
                <c:pt idx="28">
                  <c:v>6.7518076277676822E-2</c:v>
                </c:pt>
                <c:pt idx="29">
                  <c:v>6.596732619856209E-2</c:v>
                </c:pt>
                <c:pt idx="30">
                  <c:v>6.5536935484766162E-2</c:v>
                </c:pt>
                <c:pt idx="31">
                  <c:v>6.0501171135761839E-2</c:v>
                </c:pt>
                <c:pt idx="32">
                  <c:v>6.4125919267241163E-2</c:v>
                </c:pt>
                <c:pt idx="33">
                  <c:v>7.0246499986446428E-2</c:v>
                </c:pt>
                <c:pt idx="34">
                  <c:v>6.1723823907697095E-2</c:v>
                </c:pt>
                <c:pt idx="35">
                  <c:v>6.2501091264107161E-2</c:v>
                </c:pt>
                <c:pt idx="36">
                  <c:v>6.1501413069816914E-2</c:v>
                </c:pt>
                <c:pt idx="37">
                  <c:v>6.396006270128031E-2</c:v>
                </c:pt>
                <c:pt idx="38">
                  <c:v>6.3594709764549062E-2</c:v>
                </c:pt>
                <c:pt idx="39" formatCode="0.00%">
                  <c:v>6.3724002927434686E-2</c:v>
                </c:pt>
                <c:pt idx="40">
                  <c:v>6.0634015002600863E-2</c:v>
                </c:pt>
                <c:pt idx="41">
                  <c:v>5.8777154511830125E-2</c:v>
                </c:pt>
                <c:pt idx="42">
                  <c:v>6.3547818934926989E-2</c:v>
                </c:pt>
                <c:pt idx="43">
                  <c:v>6.8938800905690836E-2</c:v>
                </c:pt>
                <c:pt idx="44">
                  <c:v>6.7630017518824775E-2</c:v>
                </c:pt>
                <c:pt idx="45">
                  <c:v>6.6680114997064166E-2</c:v>
                </c:pt>
                <c:pt idx="46">
                  <c:v>6.6612208116088409E-2</c:v>
                </c:pt>
                <c:pt idx="47">
                  <c:v>6.6980840600607411E-2</c:v>
                </c:pt>
                <c:pt idx="48" formatCode="0.0%">
                  <c:v>6.8256563970691936E-2</c:v>
                </c:pt>
              </c:numCache>
            </c:numRef>
          </c:val>
          <c:smooth val="0"/>
          <c:extLst>
            <c:ext xmlns:c16="http://schemas.microsoft.com/office/drawing/2014/chart" uri="{C3380CC4-5D6E-409C-BE32-E72D297353CC}">
              <c16:uniqueId val="{00000001-817C-4051-9818-4FA1EF318A03}"/>
            </c:ext>
          </c:extLst>
        </c:ser>
        <c:ser>
          <c:idx val="3"/>
          <c:order val="2"/>
          <c:tx>
            <c:strRef>
              <c:f>Manuf!$A$18</c:f>
              <c:strCache>
                <c:ptCount val="1"/>
                <c:pt idx="0">
                  <c:v>Asie du Sud Est</c:v>
                </c:pt>
              </c:strCache>
            </c:strRef>
          </c:tx>
          <c:spPr>
            <a:ln w="47625" cap="rnd">
              <a:solidFill>
                <a:schemeClr val="accent6"/>
              </a:solidFill>
              <a:round/>
            </a:ln>
            <a:effectLst/>
          </c:spPr>
          <c:marker>
            <c:symbol val="none"/>
          </c:marker>
          <c:cat>
            <c:numRef>
              <c:f>Manuf!$B$1:$AX$1</c:f>
              <c:numCache>
                <c:formatCode>General</c:formatCode>
                <c:ptCount val="49"/>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numCache>
            </c:numRef>
          </c:cat>
          <c:val>
            <c:numRef>
              <c:f>Manuf!$B$18:$AX$18</c:f>
              <c:numCache>
                <c:formatCode>0%</c:formatCode>
                <c:ptCount val="49"/>
                <c:pt idx="0">
                  <c:v>5.1516838991865228E-3</c:v>
                </c:pt>
                <c:pt idx="1">
                  <c:v>4.8834308966787575E-3</c:v>
                </c:pt>
                <c:pt idx="2">
                  <c:v>5.0044613110731976E-3</c:v>
                </c:pt>
                <c:pt idx="3">
                  <c:v>4.4646633960232695E-3</c:v>
                </c:pt>
                <c:pt idx="4">
                  <c:v>4.3445173383979485E-3</c:v>
                </c:pt>
                <c:pt idx="5">
                  <c:v>5.0951285890126572E-3</c:v>
                </c:pt>
                <c:pt idx="6">
                  <c:v>6.401498676834436E-3</c:v>
                </c:pt>
                <c:pt idx="7">
                  <c:v>7.0865478241339689E-3</c:v>
                </c:pt>
                <c:pt idx="8">
                  <c:v>6.2377782025855163E-3</c:v>
                </c:pt>
                <c:pt idx="9">
                  <c:v>7.8253577271493319E-3</c:v>
                </c:pt>
                <c:pt idx="10">
                  <c:v>8.8878024878335151E-3</c:v>
                </c:pt>
                <c:pt idx="11">
                  <c:v>9.6481496062491776E-3</c:v>
                </c:pt>
                <c:pt idx="12">
                  <c:v>1.1448270110187736E-2</c:v>
                </c:pt>
                <c:pt idx="13">
                  <c:v>1.2858465703927411E-2</c:v>
                </c:pt>
                <c:pt idx="14">
                  <c:v>1.3616187778908721E-2</c:v>
                </c:pt>
                <c:pt idx="15">
                  <c:v>1.397364339925094E-2</c:v>
                </c:pt>
                <c:pt idx="16">
                  <c:v>1.5831001236976436E-2</c:v>
                </c:pt>
                <c:pt idx="17">
                  <c:v>1.8078282445265138E-2</c:v>
                </c:pt>
                <c:pt idx="18">
                  <c:v>1.6656881992740815E-2</c:v>
                </c:pt>
                <c:pt idx="19">
                  <c:v>1.6087507137312905E-2</c:v>
                </c:pt>
                <c:pt idx="20">
                  <c:v>1.874074055503102E-2</c:v>
                </c:pt>
                <c:pt idx="21">
                  <c:v>2.2640779970602522E-2</c:v>
                </c:pt>
                <c:pt idx="22">
                  <c:v>2.5136757824855638E-2</c:v>
                </c:pt>
                <c:pt idx="23">
                  <c:v>2.7030010114786129E-2</c:v>
                </c:pt>
                <c:pt idx="24">
                  <c:v>3.1956835970532282E-2</c:v>
                </c:pt>
                <c:pt idx="25">
                  <c:v>3.5750051955557846E-2</c:v>
                </c:pt>
                <c:pt idx="26">
                  <c:v>4.4381213380957407E-2</c:v>
                </c:pt>
                <c:pt idx="27">
                  <c:v>4.893555317563085E-2</c:v>
                </c:pt>
                <c:pt idx="28">
                  <c:v>5.1631348197556368E-2</c:v>
                </c:pt>
                <c:pt idx="29">
                  <c:v>5.4677653698102305E-2</c:v>
                </c:pt>
                <c:pt idx="30">
                  <c:v>5.5567622667940908E-2</c:v>
                </c:pt>
                <c:pt idx="31">
                  <c:v>5.2346755365534729E-2</c:v>
                </c:pt>
                <c:pt idx="32">
                  <c:v>5.6568579454680877E-2</c:v>
                </c:pt>
                <c:pt idx="33">
                  <c:v>6.2587231313982541E-2</c:v>
                </c:pt>
                <c:pt idx="34">
                  <c:v>5.8657114587528987E-2</c:v>
                </c:pt>
                <c:pt idx="35">
                  <c:v>5.8240583455892753E-2</c:v>
                </c:pt>
                <c:pt idx="36">
                  <c:v>5.9665030158582516E-2</c:v>
                </c:pt>
                <c:pt idx="37">
                  <c:v>5.9431362035673015E-2</c:v>
                </c:pt>
                <c:pt idx="38">
                  <c:v>6.0228953457910898E-2</c:v>
                </c:pt>
                <c:pt idx="39" formatCode="0.00%">
                  <c:v>5.931713706228784E-2</c:v>
                </c:pt>
                <c:pt idx="40">
                  <c:v>5.714426863065511E-2</c:v>
                </c:pt>
                <c:pt idx="41">
                  <c:v>5.5370675173218892E-2</c:v>
                </c:pt>
                <c:pt idx="42">
                  <c:v>5.8984753669858149E-2</c:v>
                </c:pt>
                <c:pt idx="43">
                  <c:v>6.3380752670633519E-2</c:v>
                </c:pt>
                <c:pt idx="44">
                  <c:v>6.2548527085195774E-2</c:v>
                </c:pt>
                <c:pt idx="45">
                  <c:v>6.6300854057203928E-2</c:v>
                </c:pt>
                <c:pt idx="46">
                  <c:v>6.7072146579992858E-2</c:v>
                </c:pt>
                <c:pt idx="47">
                  <c:v>6.7886840988187938E-2</c:v>
                </c:pt>
                <c:pt idx="48" formatCode="0.0%">
                  <c:v>7.1686216938742386E-2</c:v>
                </c:pt>
              </c:numCache>
            </c:numRef>
          </c:val>
          <c:smooth val="0"/>
          <c:extLst>
            <c:ext xmlns:c16="http://schemas.microsoft.com/office/drawing/2014/chart" uri="{C3380CC4-5D6E-409C-BE32-E72D297353CC}">
              <c16:uniqueId val="{00000002-817C-4051-9818-4FA1EF318A03}"/>
            </c:ext>
          </c:extLst>
        </c:ser>
        <c:ser>
          <c:idx val="7"/>
          <c:order val="3"/>
          <c:tx>
            <c:strRef>
              <c:f>Manuf!$A$22</c:f>
              <c:strCache>
                <c:ptCount val="1"/>
                <c:pt idx="0">
                  <c:v>Am Latine</c:v>
                </c:pt>
              </c:strCache>
            </c:strRef>
          </c:tx>
          <c:spPr>
            <a:ln w="28575" cap="rnd">
              <a:solidFill>
                <a:schemeClr val="accent2">
                  <a:lumMod val="60000"/>
                </a:schemeClr>
              </a:solidFill>
              <a:round/>
            </a:ln>
            <a:effectLst/>
          </c:spPr>
          <c:marker>
            <c:symbol val="none"/>
          </c:marker>
          <c:cat>
            <c:numRef>
              <c:f>Manuf!$B$1:$AX$1</c:f>
              <c:numCache>
                <c:formatCode>General</c:formatCode>
                <c:ptCount val="49"/>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numCache>
            </c:numRef>
          </c:cat>
          <c:val>
            <c:numRef>
              <c:f>Manuf!$B$22:$AX$22</c:f>
              <c:numCache>
                <c:formatCode>0%</c:formatCode>
                <c:ptCount val="49"/>
                <c:pt idx="0">
                  <c:v>1.3317321494071898E-2</c:v>
                </c:pt>
                <c:pt idx="1">
                  <c:v>1.3450974335929664E-2</c:v>
                </c:pt>
                <c:pt idx="2">
                  <c:v>1.3750090220243413E-2</c:v>
                </c:pt>
                <c:pt idx="3">
                  <c:v>1.3623515051418053E-2</c:v>
                </c:pt>
                <c:pt idx="4">
                  <c:v>1.2041566110572116E-2</c:v>
                </c:pt>
                <c:pt idx="5">
                  <c:v>1.2991213615234582E-2</c:v>
                </c:pt>
                <c:pt idx="6">
                  <c:v>1.5158458501464696E-2</c:v>
                </c:pt>
                <c:pt idx="7">
                  <c:v>1.7794515223212331E-2</c:v>
                </c:pt>
                <c:pt idx="8">
                  <c:v>1.4587325147548071E-2</c:v>
                </c:pt>
                <c:pt idx="9">
                  <c:v>1.5464330977860397E-2</c:v>
                </c:pt>
                <c:pt idx="10">
                  <c:v>1.625474453381676E-2</c:v>
                </c:pt>
                <c:pt idx="11">
                  <c:v>1.7241847615089661E-2</c:v>
                </c:pt>
                <c:pt idx="12">
                  <c:v>1.9629998483372133E-2</c:v>
                </c:pt>
                <c:pt idx="13">
                  <c:v>1.9869797102797297E-2</c:v>
                </c:pt>
                <c:pt idx="14">
                  <c:v>2.120476285237187E-2</c:v>
                </c:pt>
                <c:pt idx="15">
                  <c:v>2.0353073946213919E-2</c:v>
                </c:pt>
                <c:pt idx="16">
                  <c:v>2.1960772046307881E-2</c:v>
                </c:pt>
                <c:pt idx="17">
                  <c:v>2.5093713545368327E-2</c:v>
                </c:pt>
                <c:pt idx="18">
                  <c:v>2.5074556809677274E-2</c:v>
                </c:pt>
                <c:pt idx="19">
                  <c:v>2.2396665903379829E-2</c:v>
                </c:pt>
                <c:pt idx="20">
                  <c:v>2.2367598540317876E-2</c:v>
                </c:pt>
                <c:pt idx="21">
                  <c:v>2.6012958726038291E-2</c:v>
                </c:pt>
                <c:pt idx="22">
                  <c:v>2.6725681754290829E-2</c:v>
                </c:pt>
                <c:pt idx="23">
                  <c:v>2.4031695387658484E-2</c:v>
                </c:pt>
                <c:pt idx="24">
                  <c:v>2.4651179311881554E-2</c:v>
                </c:pt>
                <c:pt idx="25">
                  <c:v>2.5583062729389622E-2</c:v>
                </c:pt>
                <c:pt idx="26">
                  <c:v>2.859288819139201E-2</c:v>
                </c:pt>
                <c:pt idx="27">
                  <c:v>2.999584094834544E-2</c:v>
                </c:pt>
                <c:pt idx="28">
                  <c:v>3.0671076159988531E-2</c:v>
                </c:pt>
                <c:pt idx="29">
                  <c:v>3.3027756498865676E-2</c:v>
                </c:pt>
                <c:pt idx="30">
                  <c:v>3.6200208565917984E-2</c:v>
                </c:pt>
                <c:pt idx="31">
                  <c:v>3.7870771141456691E-2</c:v>
                </c:pt>
                <c:pt idx="32">
                  <c:v>3.8607599140252448E-2</c:v>
                </c:pt>
                <c:pt idx="33">
                  <c:v>4.2665557918922258E-2</c:v>
                </c:pt>
                <c:pt idx="34">
                  <c:v>4.4359501946047729E-2</c:v>
                </c:pt>
                <c:pt idx="35">
                  <c:v>4.2231218714116926E-2</c:v>
                </c:pt>
                <c:pt idx="36">
                  <c:v>3.7890674424396809E-2</c:v>
                </c:pt>
                <c:pt idx="37">
                  <c:v>3.8150497143679317E-2</c:v>
                </c:pt>
                <c:pt idx="38">
                  <c:v>3.9331331993659832E-2</c:v>
                </c:pt>
                <c:pt idx="39" formatCode="0.00%">
                  <c:v>4.0388228862879336E-2</c:v>
                </c:pt>
                <c:pt idx="40">
                  <c:v>3.9545663801993494E-2</c:v>
                </c:pt>
                <c:pt idx="41">
                  <c:v>3.8460626790075204E-2</c:v>
                </c:pt>
                <c:pt idx="42">
                  <c:v>3.8292596715752275E-2</c:v>
                </c:pt>
                <c:pt idx="43">
                  <c:v>4.0940790416602965E-2</c:v>
                </c:pt>
                <c:pt idx="44">
                  <c:v>4.0955908705156994E-2</c:v>
                </c:pt>
                <c:pt idx="45">
                  <c:v>4.2689309811476596E-2</c:v>
                </c:pt>
                <c:pt idx="46">
                  <c:v>4.1968996392072522E-2</c:v>
                </c:pt>
                <c:pt idx="47">
                  <c:v>4.0659599246320288E-2</c:v>
                </c:pt>
                <c:pt idx="48" formatCode="0.0%">
                  <c:v>4.3098186490175688E-2</c:v>
                </c:pt>
              </c:numCache>
            </c:numRef>
          </c:val>
          <c:smooth val="0"/>
          <c:extLst>
            <c:ext xmlns:c16="http://schemas.microsoft.com/office/drawing/2014/chart" uri="{C3380CC4-5D6E-409C-BE32-E72D297353CC}">
              <c16:uniqueId val="{00000003-817C-4051-9818-4FA1EF318A03}"/>
            </c:ext>
          </c:extLst>
        </c:ser>
        <c:dLbls>
          <c:showLegendKey val="0"/>
          <c:showVal val="0"/>
          <c:showCatName val="0"/>
          <c:showSerName val="0"/>
          <c:showPercent val="0"/>
          <c:showBubbleSize val="0"/>
        </c:dLbls>
        <c:smooth val="0"/>
        <c:axId val="166488320"/>
        <c:axId val="166510592"/>
      </c:lineChart>
      <c:catAx>
        <c:axId val="16648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6510592"/>
        <c:crosses val="autoZero"/>
        <c:auto val="1"/>
        <c:lblAlgn val="ctr"/>
        <c:lblOffset val="100"/>
        <c:noMultiLvlLbl val="0"/>
      </c:catAx>
      <c:valAx>
        <c:axId val="166510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6488320"/>
        <c:crosses val="autoZero"/>
        <c:crossBetween val="between"/>
      </c:valAx>
      <c:spPr>
        <a:noFill/>
        <a:ln>
          <a:noFill/>
        </a:ln>
        <a:effectLst/>
      </c:spPr>
    </c:plotArea>
    <c:legend>
      <c:legendPos val="b"/>
      <c:layout>
        <c:manualLayout>
          <c:xMode val="edge"/>
          <c:yMode val="edge"/>
          <c:x val="0.18125176366549128"/>
          <c:y val="0.11943947405203316"/>
          <c:w val="0.64700430302043366"/>
          <c:h val="0.220033847950277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population!$BQ$226</c:f>
              <c:strCache>
                <c:ptCount val="1"/>
                <c:pt idx="0">
                  <c:v>VA manuf / habitant</c:v>
                </c:pt>
              </c:strCache>
            </c:strRef>
          </c:tx>
          <c:spPr>
            <a:solidFill>
              <a:schemeClr val="accent1"/>
            </a:solidFill>
            <a:ln>
              <a:noFill/>
            </a:ln>
            <a:effectLst/>
          </c:spPr>
          <c:invertIfNegative val="0"/>
          <c:cat>
            <c:strRef>
              <c:f>population!$BP$227:$BP$237</c:f>
              <c:strCache>
                <c:ptCount val="11"/>
                <c:pt idx="0">
                  <c:v>Singapour</c:v>
                </c:pt>
                <c:pt idx="1">
                  <c:v>Allemagne</c:v>
                </c:pt>
                <c:pt idx="2">
                  <c:v>Japon (ou Corée)</c:v>
                </c:pt>
                <c:pt idx="3">
                  <c:v>Etats Unis</c:v>
                </c:pt>
                <c:pt idx="4">
                  <c:v>France</c:v>
                </c:pt>
                <c:pt idx="5">
                  <c:v>Chine</c:v>
                </c:pt>
                <c:pt idx="6">
                  <c:v>Malaisie</c:v>
                </c:pt>
                <c:pt idx="7">
                  <c:v>Thailande</c:v>
                </c:pt>
                <c:pt idx="8">
                  <c:v>Mexique</c:v>
                </c:pt>
                <c:pt idx="9">
                  <c:v>Brésil</c:v>
                </c:pt>
                <c:pt idx="10">
                  <c:v>Indonésie</c:v>
                </c:pt>
              </c:strCache>
            </c:strRef>
          </c:cat>
          <c:val>
            <c:numRef>
              <c:f>population!$BQ$227:$BQ$237</c:f>
              <c:numCache>
                <c:formatCode>General</c:formatCode>
                <c:ptCount val="11"/>
                <c:pt idx="0">
                  <c:v>9666</c:v>
                </c:pt>
                <c:pt idx="1">
                  <c:v>8511</c:v>
                </c:pt>
                <c:pt idx="2">
                  <c:v>7000</c:v>
                </c:pt>
                <c:pt idx="3">
                  <c:v>6548</c:v>
                </c:pt>
                <c:pt idx="4">
                  <c:v>3646</c:v>
                </c:pt>
                <c:pt idx="5">
                  <c:v>2332</c:v>
                </c:pt>
                <c:pt idx="6">
                  <c:v>1890</c:v>
                </c:pt>
                <c:pt idx="7">
                  <c:v>1607</c:v>
                </c:pt>
                <c:pt idx="8">
                  <c:v>1478</c:v>
                </c:pt>
                <c:pt idx="9">
                  <c:v>868</c:v>
                </c:pt>
                <c:pt idx="10">
                  <c:v>714</c:v>
                </c:pt>
              </c:numCache>
            </c:numRef>
          </c:val>
          <c:extLst>
            <c:ext xmlns:c16="http://schemas.microsoft.com/office/drawing/2014/chart" uri="{C3380CC4-5D6E-409C-BE32-E72D297353CC}">
              <c16:uniqueId val="{00000000-2189-44D5-A70D-972383841D3E}"/>
            </c:ext>
          </c:extLst>
        </c:ser>
        <c:ser>
          <c:idx val="1"/>
          <c:order val="1"/>
          <c:tx>
            <c:strRef>
              <c:f>population!$BR$227</c:f>
              <c:strCache>
                <c:ptCount val="1"/>
              </c:strCache>
            </c:strRef>
          </c:tx>
          <c:spPr>
            <a:solidFill>
              <a:schemeClr val="accent2"/>
            </a:solidFill>
            <a:ln>
              <a:noFill/>
            </a:ln>
            <a:effectLst/>
          </c:spPr>
          <c:invertIfNegative val="0"/>
          <c:cat>
            <c:strRef>
              <c:f>population!$BP$227:$BP$237</c:f>
              <c:strCache>
                <c:ptCount val="11"/>
                <c:pt idx="0">
                  <c:v>Singapour</c:v>
                </c:pt>
                <c:pt idx="1">
                  <c:v>Allemagne</c:v>
                </c:pt>
                <c:pt idx="2">
                  <c:v>Japon (ou Corée)</c:v>
                </c:pt>
                <c:pt idx="3">
                  <c:v>Etats Unis</c:v>
                </c:pt>
                <c:pt idx="4">
                  <c:v>France</c:v>
                </c:pt>
                <c:pt idx="5">
                  <c:v>Chine</c:v>
                </c:pt>
                <c:pt idx="6">
                  <c:v>Malaisie</c:v>
                </c:pt>
                <c:pt idx="7">
                  <c:v>Thailande</c:v>
                </c:pt>
                <c:pt idx="8">
                  <c:v>Mexique</c:v>
                </c:pt>
                <c:pt idx="9">
                  <c:v>Brésil</c:v>
                </c:pt>
                <c:pt idx="10">
                  <c:v>Indonésie</c:v>
                </c:pt>
              </c:strCache>
            </c:strRef>
          </c:cat>
          <c:val>
            <c:numRef>
              <c:f>population!$BR$228:$BR$237</c:f>
              <c:numCache>
                <c:formatCode>General</c:formatCode>
                <c:ptCount val="10"/>
              </c:numCache>
            </c:numRef>
          </c:val>
          <c:extLst>
            <c:ext xmlns:c16="http://schemas.microsoft.com/office/drawing/2014/chart" uri="{C3380CC4-5D6E-409C-BE32-E72D297353CC}">
              <c16:uniqueId val="{00000001-2189-44D5-A70D-972383841D3E}"/>
            </c:ext>
          </c:extLst>
        </c:ser>
        <c:dLbls>
          <c:showLegendKey val="0"/>
          <c:showVal val="0"/>
          <c:showCatName val="0"/>
          <c:showSerName val="0"/>
          <c:showPercent val="0"/>
          <c:showBubbleSize val="0"/>
        </c:dLbls>
        <c:gapWidth val="182"/>
        <c:axId val="166339328"/>
        <c:axId val="166340864"/>
      </c:barChart>
      <c:catAx>
        <c:axId val="166339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66340864"/>
        <c:crosses val="autoZero"/>
        <c:auto val="1"/>
        <c:lblAlgn val="ctr"/>
        <c:lblOffset val="100"/>
        <c:noMultiLvlLbl val="0"/>
      </c:catAx>
      <c:valAx>
        <c:axId val="166340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63393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AAE90-6F70-4328-B81E-E9D6B0B34FE0}" type="datetimeFigureOut">
              <a:rPr lang="fr-FR" smtClean="0"/>
              <a:pPr/>
              <a:t>22/01/2020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B359F-AC33-4F3A-976B-8D3CCD5FB353}" type="slidenum">
              <a:rPr lang="fr-FR" smtClean="0"/>
              <a:pPr/>
              <a:t>‹N°›</a:t>
            </a:fld>
            <a:endParaRPr lang="fr-FR"/>
          </a:p>
        </p:txBody>
      </p:sp>
    </p:spTree>
    <p:extLst>
      <p:ext uri="{BB962C8B-B14F-4D97-AF65-F5344CB8AC3E}">
        <p14:creationId xmlns:p14="http://schemas.microsoft.com/office/powerpoint/2010/main" val="170420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11D6B55-7EAB-40B0-BFFB-4726A5B1F2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70CFDA-69C6-4620-B044-2493D78B64BA}" type="slidenum">
              <a:rPr lang="fr-FR" altLang="fr-FR">
                <a:solidFill>
                  <a:srgbClr val="000000"/>
                </a:solidFill>
              </a:rPr>
              <a:pPr>
                <a:spcBef>
                  <a:spcPct val="0"/>
                </a:spcBef>
              </a:pPr>
              <a:t>2</a:t>
            </a:fld>
            <a:endParaRPr lang="fr-FR" altLang="fr-FR">
              <a:solidFill>
                <a:srgbClr val="000000"/>
              </a:solidFill>
            </a:endParaRPr>
          </a:p>
        </p:txBody>
      </p:sp>
      <p:sp>
        <p:nvSpPr>
          <p:cNvPr id="17411" name="Rectangle 2">
            <a:extLst>
              <a:ext uri="{FF2B5EF4-FFF2-40B4-BE49-F238E27FC236}">
                <a16:creationId xmlns:a16="http://schemas.microsoft.com/office/drawing/2014/main" id="{52F9BE05-8CE6-43CE-A9A6-335308039C61}"/>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C3BFF96B-65F6-45DB-A1AE-A922735DF4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70945E0-E6A0-4F49-809C-82384737C933}"/>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5F09A0F7-1753-4928-817B-6ED0098F02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21508" name="Slide Number Placeholder 3">
            <a:extLst>
              <a:ext uri="{FF2B5EF4-FFF2-40B4-BE49-F238E27FC236}">
                <a16:creationId xmlns:a16="http://schemas.microsoft.com/office/drawing/2014/main" id="{6EDAB73A-93BE-47AC-B766-8165EC624D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36DAC8-6BA1-4B4D-B423-5813F5D5964A}" type="slidenum">
              <a:rPr lang="en-US" altLang="fr-FR">
                <a:solidFill>
                  <a:srgbClr val="000000"/>
                </a:solidFill>
              </a:rPr>
              <a:pPr>
                <a:spcBef>
                  <a:spcPct val="0"/>
                </a:spcBef>
              </a:pPr>
              <a:t>12</a:t>
            </a:fld>
            <a:endParaRPr lang="en-US" altLang="fr-F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70945E0-E6A0-4F49-809C-82384737C933}"/>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5F09A0F7-1753-4928-817B-6ED0098F02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21508" name="Slide Number Placeholder 3">
            <a:extLst>
              <a:ext uri="{FF2B5EF4-FFF2-40B4-BE49-F238E27FC236}">
                <a16:creationId xmlns:a16="http://schemas.microsoft.com/office/drawing/2014/main" id="{6EDAB73A-93BE-47AC-B766-8165EC624D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36DAC8-6BA1-4B4D-B423-5813F5D5964A}" type="slidenum">
              <a:rPr lang="en-US" altLang="fr-FR">
                <a:solidFill>
                  <a:srgbClr val="000000"/>
                </a:solidFill>
              </a:rPr>
              <a:pPr>
                <a:spcBef>
                  <a:spcPct val="0"/>
                </a:spcBef>
              </a:pPr>
              <a:t>21</a:t>
            </a:fld>
            <a:endParaRPr lang="en-US" altLang="fr-F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75056EB-0125-4103-8319-C43FD79E82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7E19FF-D11C-4F52-95B3-9376FDC7C907}" type="slidenum">
              <a:rPr lang="fr-FR" altLang="fr-FR">
                <a:solidFill>
                  <a:srgbClr val="000000"/>
                </a:solidFill>
              </a:rPr>
              <a:pPr>
                <a:spcBef>
                  <a:spcPct val="0"/>
                </a:spcBef>
              </a:pPr>
              <a:t>4</a:t>
            </a:fld>
            <a:endParaRPr lang="fr-FR" altLang="fr-FR">
              <a:solidFill>
                <a:srgbClr val="000000"/>
              </a:solidFill>
            </a:endParaRPr>
          </a:p>
        </p:txBody>
      </p:sp>
      <p:sp>
        <p:nvSpPr>
          <p:cNvPr id="15363" name="Rectangle 2">
            <a:extLst>
              <a:ext uri="{FF2B5EF4-FFF2-40B4-BE49-F238E27FC236}">
                <a16:creationId xmlns:a16="http://schemas.microsoft.com/office/drawing/2014/main" id="{06070DF4-801A-4E86-9E5D-933BD4989C87}"/>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348E26F7-DFE0-4FB7-AEDF-75F08B04A2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18618AC-BFBB-4094-B986-B319450D8FF7}"/>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270580E-D679-431C-A0FF-947806724D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19460" name="Slide Number Placeholder 3">
            <a:extLst>
              <a:ext uri="{FF2B5EF4-FFF2-40B4-BE49-F238E27FC236}">
                <a16:creationId xmlns:a16="http://schemas.microsoft.com/office/drawing/2014/main" id="{19A36200-C9AF-4AD3-BB7B-DA2CF5095B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EA14FF-C09E-4BCA-B702-EC9F58E7659F}" type="slidenum">
              <a:rPr lang="en-US" altLang="fr-FR">
                <a:solidFill>
                  <a:srgbClr val="000000"/>
                </a:solidFill>
              </a:rPr>
              <a:pPr>
                <a:spcBef>
                  <a:spcPct val="0"/>
                </a:spcBef>
              </a:pPr>
              <a:t>5</a:t>
            </a:fld>
            <a:endParaRPr lang="en-US" altLang="fr-F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70945E0-E6A0-4F49-809C-82384737C933}"/>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5F09A0F7-1753-4928-817B-6ED0098F02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21508" name="Slide Number Placeholder 3">
            <a:extLst>
              <a:ext uri="{FF2B5EF4-FFF2-40B4-BE49-F238E27FC236}">
                <a16:creationId xmlns:a16="http://schemas.microsoft.com/office/drawing/2014/main" id="{6EDAB73A-93BE-47AC-B766-8165EC624D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36DAC8-6BA1-4B4D-B423-5813F5D5964A}" type="slidenum">
              <a:rPr lang="en-US" altLang="fr-FR">
                <a:solidFill>
                  <a:srgbClr val="000000"/>
                </a:solidFill>
              </a:rPr>
              <a:pPr>
                <a:spcBef>
                  <a:spcPct val="0"/>
                </a:spcBef>
              </a:pPr>
              <a:t>6</a:t>
            </a:fld>
            <a:endParaRPr lang="en-US" altLang="fr-F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22720F7-9491-4408-B979-F4395E88E063}"/>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FC34A586-5CE3-4C1C-9E6C-29B3DCE4A0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23556" name="Slide Number Placeholder 3">
            <a:extLst>
              <a:ext uri="{FF2B5EF4-FFF2-40B4-BE49-F238E27FC236}">
                <a16:creationId xmlns:a16="http://schemas.microsoft.com/office/drawing/2014/main" id="{D04D1732-2F60-489F-AF02-0FB1362B3B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8C2B5E-846C-483D-A240-640859906EF6}" type="slidenum">
              <a:rPr lang="en-US" altLang="fr-FR">
                <a:solidFill>
                  <a:srgbClr val="000000"/>
                </a:solidFill>
              </a:rPr>
              <a:pPr>
                <a:spcBef>
                  <a:spcPct val="0"/>
                </a:spcBef>
              </a:pPr>
              <a:t>7</a:t>
            </a:fld>
            <a:endParaRPr lang="en-US" altLang="fr-F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BBB3342-74E0-4ECC-9155-F6F083503157}"/>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7D9A9955-9296-4561-B6A5-B2B4154634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25604" name="Slide Number Placeholder 3">
            <a:extLst>
              <a:ext uri="{FF2B5EF4-FFF2-40B4-BE49-F238E27FC236}">
                <a16:creationId xmlns:a16="http://schemas.microsoft.com/office/drawing/2014/main" id="{144D6DDA-C245-4000-902A-687F3B33B4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D7DCD0-F886-4E8B-9897-3CB7694692BB}" type="slidenum">
              <a:rPr lang="en-US" altLang="fr-FR">
                <a:solidFill>
                  <a:srgbClr val="000000"/>
                </a:solidFill>
              </a:rPr>
              <a:pPr>
                <a:spcBef>
                  <a:spcPct val="0"/>
                </a:spcBef>
              </a:pPr>
              <a:t>8</a:t>
            </a:fld>
            <a:endParaRPr lang="en-US" altLang="fr-F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76E021C-2D18-4F76-B533-5F6730D79E7C}"/>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F8E4BE1F-82D6-4B82-98C3-783878F369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29700" name="Slide Number Placeholder 3">
            <a:extLst>
              <a:ext uri="{FF2B5EF4-FFF2-40B4-BE49-F238E27FC236}">
                <a16:creationId xmlns:a16="http://schemas.microsoft.com/office/drawing/2014/main" id="{5E9AEA55-02E7-4E82-8032-69EA9C668C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7144CC-BF03-4DB2-94F7-CB5409DFFA24}" type="slidenum">
              <a:rPr lang="en-US" altLang="fr-FR">
                <a:solidFill>
                  <a:srgbClr val="000000"/>
                </a:solidFill>
              </a:rPr>
              <a:pPr>
                <a:spcBef>
                  <a:spcPct val="0"/>
                </a:spcBef>
              </a:pPr>
              <a:t>9</a:t>
            </a:fld>
            <a:endParaRPr lang="en-US" altLang="fr-F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7B4C3C6-3C3E-4E33-934D-A3EB8B203A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D1A1B9-87C8-4F28-A851-84D3D1855CFD}" type="slidenum">
              <a:rPr lang="fr-FR" altLang="fr-FR">
                <a:solidFill>
                  <a:srgbClr val="000000"/>
                </a:solidFill>
              </a:rPr>
              <a:pPr>
                <a:spcBef>
                  <a:spcPct val="0"/>
                </a:spcBef>
              </a:pPr>
              <a:t>10</a:t>
            </a:fld>
            <a:endParaRPr lang="fr-FR" altLang="fr-FR">
              <a:solidFill>
                <a:srgbClr val="000000"/>
              </a:solidFill>
            </a:endParaRPr>
          </a:p>
        </p:txBody>
      </p:sp>
      <p:sp>
        <p:nvSpPr>
          <p:cNvPr id="31747" name="Rectangle 2">
            <a:extLst>
              <a:ext uri="{FF2B5EF4-FFF2-40B4-BE49-F238E27FC236}">
                <a16:creationId xmlns:a16="http://schemas.microsoft.com/office/drawing/2014/main" id="{A81699CE-E1FE-4A30-B21F-89E25BFBD4E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DCA027F9-7157-4E09-BD1E-0D5ABA421F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Source femise 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64EADD9-B79F-4D44-B128-37A8EB003D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61D61E-B7AE-49DE-9EBB-451D31410CC8}" type="slidenum">
              <a:rPr lang="fr-FR" altLang="fr-FR">
                <a:solidFill>
                  <a:srgbClr val="000000"/>
                </a:solidFill>
              </a:rPr>
              <a:pPr>
                <a:spcBef>
                  <a:spcPct val="0"/>
                </a:spcBef>
              </a:pPr>
              <a:t>11</a:t>
            </a:fld>
            <a:endParaRPr lang="fr-FR" altLang="fr-FR">
              <a:solidFill>
                <a:srgbClr val="000000"/>
              </a:solidFill>
            </a:endParaRPr>
          </a:p>
        </p:txBody>
      </p:sp>
      <p:sp>
        <p:nvSpPr>
          <p:cNvPr id="33795" name="Rectangle 2">
            <a:extLst>
              <a:ext uri="{FF2B5EF4-FFF2-40B4-BE49-F238E27FC236}">
                <a16:creationId xmlns:a16="http://schemas.microsoft.com/office/drawing/2014/main" id="{3D8C5289-359C-4467-A9D6-87CE2EAF0B90}"/>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57018DD-685B-46DF-815F-2BA9178256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A53406-C0FF-4964-BC1B-43C9699A1EB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342CCD4-0CFD-4766-BE6D-087D046FF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461AB9-888B-4E1C-8A20-FF32EA996458}"/>
              </a:ext>
            </a:extLst>
          </p:cNvPr>
          <p:cNvSpPr>
            <a:spLocks noGrp="1"/>
          </p:cNvSpPr>
          <p:nvPr>
            <p:ph type="dt" sz="half" idx="10"/>
          </p:nvPr>
        </p:nvSpPr>
        <p:spPr/>
        <p:txBody>
          <a:bodyPr/>
          <a:lstStyle/>
          <a:p>
            <a:fld id="{82050550-91F8-4884-BF7C-18844C81D31A}" type="datetimeFigureOut">
              <a:rPr lang="fr-FR" smtClean="0"/>
              <a:pPr/>
              <a:t>22/01/2020</a:t>
            </a:fld>
            <a:endParaRPr lang="fr-FR"/>
          </a:p>
        </p:txBody>
      </p:sp>
      <p:sp>
        <p:nvSpPr>
          <p:cNvPr id="5" name="Espace réservé du pied de page 4">
            <a:extLst>
              <a:ext uri="{FF2B5EF4-FFF2-40B4-BE49-F238E27FC236}">
                <a16:creationId xmlns:a16="http://schemas.microsoft.com/office/drawing/2014/main" id="{1A547E61-AAC7-4315-B5C7-8724D5F1EF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182B0B-865F-458E-8ABB-4302AEAF9F87}"/>
              </a:ext>
            </a:extLst>
          </p:cNvPr>
          <p:cNvSpPr>
            <a:spLocks noGrp="1"/>
          </p:cNvSpPr>
          <p:nvPr>
            <p:ph type="sldNum" sz="quarter" idx="12"/>
          </p:nvPr>
        </p:nvSpPr>
        <p:spPr/>
        <p:txBody>
          <a:bodyPr/>
          <a:lstStyle/>
          <a:p>
            <a:fld id="{CFD19C52-3D83-4F17-BC76-707A362F3B7D}" type="slidenum">
              <a:rPr lang="fr-FR" smtClean="0"/>
              <a:pPr/>
              <a:t>‹N°›</a:t>
            </a:fld>
            <a:endParaRPr lang="fr-FR"/>
          </a:p>
        </p:txBody>
      </p:sp>
    </p:spTree>
    <p:extLst>
      <p:ext uri="{BB962C8B-B14F-4D97-AF65-F5344CB8AC3E}">
        <p14:creationId xmlns:p14="http://schemas.microsoft.com/office/powerpoint/2010/main" val="80347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4392E9-EFC8-47D8-858A-67B5AEC1FAD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7088B3E-B100-4005-80DD-2E88EFBD02F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7EC08B-F2C5-4AC2-9481-53D703F9F88E}"/>
              </a:ext>
            </a:extLst>
          </p:cNvPr>
          <p:cNvSpPr>
            <a:spLocks noGrp="1"/>
          </p:cNvSpPr>
          <p:nvPr>
            <p:ph type="dt" sz="half" idx="10"/>
          </p:nvPr>
        </p:nvSpPr>
        <p:spPr/>
        <p:txBody>
          <a:bodyPr/>
          <a:lstStyle/>
          <a:p>
            <a:fld id="{82050550-91F8-4884-BF7C-18844C81D31A}" type="datetimeFigureOut">
              <a:rPr lang="fr-FR" smtClean="0"/>
              <a:pPr/>
              <a:t>22/01/2020</a:t>
            </a:fld>
            <a:endParaRPr lang="fr-FR"/>
          </a:p>
        </p:txBody>
      </p:sp>
      <p:sp>
        <p:nvSpPr>
          <p:cNvPr id="5" name="Espace réservé du pied de page 4">
            <a:extLst>
              <a:ext uri="{FF2B5EF4-FFF2-40B4-BE49-F238E27FC236}">
                <a16:creationId xmlns:a16="http://schemas.microsoft.com/office/drawing/2014/main" id="{B0509BA4-E496-4AB2-8540-F1B1C34E21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F38215-9624-4D6D-95FF-042463D93C6B}"/>
              </a:ext>
            </a:extLst>
          </p:cNvPr>
          <p:cNvSpPr>
            <a:spLocks noGrp="1"/>
          </p:cNvSpPr>
          <p:nvPr>
            <p:ph type="sldNum" sz="quarter" idx="12"/>
          </p:nvPr>
        </p:nvSpPr>
        <p:spPr/>
        <p:txBody>
          <a:bodyPr/>
          <a:lstStyle/>
          <a:p>
            <a:fld id="{CFD19C52-3D83-4F17-BC76-707A362F3B7D}" type="slidenum">
              <a:rPr lang="fr-FR" smtClean="0"/>
              <a:pPr/>
              <a:t>‹N°›</a:t>
            </a:fld>
            <a:endParaRPr lang="fr-FR"/>
          </a:p>
        </p:txBody>
      </p:sp>
    </p:spTree>
    <p:extLst>
      <p:ext uri="{BB962C8B-B14F-4D97-AF65-F5344CB8AC3E}">
        <p14:creationId xmlns:p14="http://schemas.microsoft.com/office/powerpoint/2010/main" val="363798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C7A4C81-2737-4ACE-BA22-708BF6CAE51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2724EAF-849C-4562-9728-F462EB446A8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FF8D95-D680-4C95-9699-C2C0CE053CF8}"/>
              </a:ext>
            </a:extLst>
          </p:cNvPr>
          <p:cNvSpPr>
            <a:spLocks noGrp="1"/>
          </p:cNvSpPr>
          <p:nvPr>
            <p:ph type="dt" sz="half" idx="10"/>
          </p:nvPr>
        </p:nvSpPr>
        <p:spPr/>
        <p:txBody>
          <a:bodyPr/>
          <a:lstStyle/>
          <a:p>
            <a:fld id="{82050550-91F8-4884-BF7C-18844C81D31A}" type="datetimeFigureOut">
              <a:rPr lang="fr-FR" smtClean="0"/>
              <a:pPr/>
              <a:t>22/01/2020</a:t>
            </a:fld>
            <a:endParaRPr lang="fr-FR"/>
          </a:p>
        </p:txBody>
      </p:sp>
      <p:sp>
        <p:nvSpPr>
          <p:cNvPr id="5" name="Espace réservé du pied de page 4">
            <a:extLst>
              <a:ext uri="{FF2B5EF4-FFF2-40B4-BE49-F238E27FC236}">
                <a16:creationId xmlns:a16="http://schemas.microsoft.com/office/drawing/2014/main" id="{EE1471FA-BAE2-49F1-BA77-0B0F5B55D6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0D9F89-B874-4628-8D6C-46075F5F012D}"/>
              </a:ext>
            </a:extLst>
          </p:cNvPr>
          <p:cNvSpPr>
            <a:spLocks noGrp="1"/>
          </p:cNvSpPr>
          <p:nvPr>
            <p:ph type="sldNum" sz="quarter" idx="12"/>
          </p:nvPr>
        </p:nvSpPr>
        <p:spPr/>
        <p:txBody>
          <a:bodyPr/>
          <a:lstStyle/>
          <a:p>
            <a:fld id="{CFD19C52-3D83-4F17-BC76-707A362F3B7D}" type="slidenum">
              <a:rPr lang="fr-FR" smtClean="0"/>
              <a:pPr/>
              <a:t>‹N°›</a:t>
            </a:fld>
            <a:endParaRPr lang="fr-FR"/>
          </a:p>
        </p:txBody>
      </p:sp>
    </p:spTree>
    <p:extLst>
      <p:ext uri="{BB962C8B-B14F-4D97-AF65-F5344CB8AC3E}">
        <p14:creationId xmlns:p14="http://schemas.microsoft.com/office/powerpoint/2010/main" val="3215028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A53406-C0FF-4964-BC1B-43C9699A1EB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342CCD4-0CFD-4766-BE6D-087D046FF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461AB9-888B-4E1C-8A20-FF32EA996458}"/>
              </a:ext>
            </a:extLst>
          </p:cNvPr>
          <p:cNvSpPr>
            <a:spLocks noGrp="1"/>
          </p:cNvSpPr>
          <p:nvPr>
            <p:ph type="dt" sz="half" idx="10"/>
          </p:nvPr>
        </p:nvSpPr>
        <p:spPr/>
        <p:txBody>
          <a:bodyPr/>
          <a:lstStyle/>
          <a:p>
            <a:fld id="{82050550-91F8-4884-BF7C-18844C81D31A}" type="datetimeFigureOut">
              <a:rPr lang="fr-FR" smtClean="0">
                <a:solidFill>
                  <a:prstClr val="black">
                    <a:tint val="75000"/>
                  </a:prstClr>
                </a:solidFill>
              </a:rPr>
              <a:pPr/>
              <a:t>22/01/2020</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1A547E61-AAC7-4315-B5C7-8724D5F1EFF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E182B0B-865F-458E-8ABB-4302AEAF9F87}"/>
              </a:ext>
            </a:extLst>
          </p:cNvPr>
          <p:cNvSpPr>
            <a:spLocks noGrp="1"/>
          </p:cNvSpPr>
          <p:nvPr>
            <p:ph type="sldNum" sz="quarter" idx="12"/>
          </p:nvPr>
        </p:nvSpPr>
        <p:spPr/>
        <p:txBody>
          <a:bodyPr/>
          <a:lstStyle/>
          <a:p>
            <a:fld id="{CFD19C52-3D83-4F17-BC76-707A362F3B7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98178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68058-90A1-48B2-BC16-3FA49574DE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5D1A8EB-6D6B-4372-A275-30A53A91B3B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978E4C-98DA-4662-820A-23646A3B67E9}"/>
              </a:ext>
            </a:extLst>
          </p:cNvPr>
          <p:cNvSpPr>
            <a:spLocks noGrp="1"/>
          </p:cNvSpPr>
          <p:nvPr>
            <p:ph type="dt" sz="half" idx="10"/>
          </p:nvPr>
        </p:nvSpPr>
        <p:spPr/>
        <p:txBody>
          <a:bodyPr/>
          <a:lstStyle/>
          <a:p>
            <a:fld id="{82050550-91F8-4884-BF7C-18844C81D31A}" type="datetimeFigureOut">
              <a:rPr lang="fr-FR" smtClean="0">
                <a:solidFill>
                  <a:prstClr val="black">
                    <a:tint val="75000"/>
                  </a:prstClr>
                </a:solidFill>
              </a:rPr>
              <a:pPr/>
              <a:t>22/01/2020</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3843D1-8A4C-4FAC-99CB-327E44349C2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A15AA7C-A566-4CCE-B705-82E4A46227F7}"/>
              </a:ext>
            </a:extLst>
          </p:cNvPr>
          <p:cNvSpPr>
            <a:spLocks noGrp="1"/>
          </p:cNvSpPr>
          <p:nvPr>
            <p:ph type="sldNum" sz="quarter" idx="12"/>
          </p:nvPr>
        </p:nvSpPr>
        <p:spPr/>
        <p:txBody>
          <a:bodyPr/>
          <a:lstStyle/>
          <a:p>
            <a:fld id="{CFD19C52-3D83-4F17-BC76-707A362F3B7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77174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6CE37-B007-4A16-85D6-33E05E37D51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0266ECA-58A6-4342-BB14-D4F3FD8F8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E6C193A-7E10-4643-9DA0-36CBD600209C}"/>
              </a:ext>
            </a:extLst>
          </p:cNvPr>
          <p:cNvSpPr>
            <a:spLocks noGrp="1"/>
          </p:cNvSpPr>
          <p:nvPr>
            <p:ph type="dt" sz="half" idx="10"/>
          </p:nvPr>
        </p:nvSpPr>
        <p:spPr/>
        <p:txBody>
          <a:bodyPr/>
          <a:lstStyle/>
          <a:p>
            <a:fld id="{82050550-91F8-4884-BF7C-18844C81D31A}" type="datetimeFigureOut">
              <a:rPr lang="fr-FR" smtClean="0">
                <a:solidFill>
                  <a:prstClr val="black">
                    <a:tint val="75000"/>
                  </a:prstClr>
                </a:solidFill>
              </a:rPr>
              <a:pPr/>
              <a:t>22/01/2020</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69CA2E4-F17C-4504-9D43-2476A904C07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792F45F-63B8-42EB-AFC3-6EC1638E65BF}"/>
              </a:ext>
            </a:extLst>
          </p:cNvPr>
          <p:cNvSpPr>
            <a:spLocks noGrp="1"/>
          </p:cNvSpPr>
          <p:nvPr>
            <p:ph type="sldNum" sz="quarter" idx="12"/>
          </p:nvPr>
        </p:nvSpPr>
        <p:spPr/>
        <p:txBody>
          <a:bodyPr/>
          <a:lstStyle/>
          <a:p>
            <a:fld id="{CFD19C52-3D83-4F17-BC76-707A362F3B7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29795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B96F51-90A3-421B-89CB-10E2BC0CCA8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75F49A1-ACC9-49AF-B9AF-2EA9ABCBADD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5DBE1CC-369C-4CFE-9131-6E8A3140C82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0D80922-FD70-44DF-9F7C-7FDED2C417D7}"/>
              </a:ext>
            </a:extLst>
          </p:cNvPr>
          <p:cNvSpPr>
            <a:spLocks noGrp="1"/>
          </p:cNvSpPr>
          <p:nvPr>
            <p:ph type="dt" sz="half" idx="10"/>
          </p:nvPr>
        </p:nvSpPr>
        <p:spPr/>
        <p:txBody>
          <a:bodyPr/>
          <a:lstStyle/>
          <a:p>
            <a:fld id="{82050550-91F8-4884-BF7C-18844C81D31A}" type="datetimeFigureOut">
              <a:rPr lang="fr-FR" smtClean="0">
                <a:solidFill>
                  <a:prstClr val="black">
                    <a:tint val="75000"/>
                  </a:prstClr>
                </a:solidFill>
              </a:rPr>
              <a:pPr/>
              <a:t>22/01/2020</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4AB93E6F-0D02-4811-ACE4-B88CA4AA9CE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0BAC42D4-DD8B-4896-9BF8-8B044749FA0A}"/>
              </a:ext>
            </a:extLst>
          </p:cNvPr>
          <p:cNvSpPr>
            <a:spLocks noGrp="1"/>
          </p:cNvSpPr>
          <p:nvPr>
            <p:ph type="sldNum" sz="quarter" idx="12"/>
          </p:nvPr>
        </p:nvSpPr>
        <p:spPr/>
        <p:txBody>
          <a:bodyPr/>
          <a:lstStyle/>
          <a:p>
            <a:fld id="{CFD19C52-3D83-4F17-BC76-707A362F3B7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60059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9173C7-2E7E-41D2-8B55-0D443549ACB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B290728-8373-4C06-B5E6-75092C190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3F917DA-C826-46E1-AB4D-8A19DDB11CE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E214180-0251-4C58-9F3A-5259F05B6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C14BF4A-C78E-46FE-A4EE-A7D7A128C95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990F7B9-8EFD-4FF6-9815-BC23352E5D9C}"/>
              </a:ext>
            </a:extLst>
          </p:cNvPr>
          <p:cNvSpPr>
            <a:spLocks noGrp="1"/>
          </p:cNvSpPr>
          <p:nvPr>
            <p:ph type="dt" sz="half" idx="10"/>
          </p:nvPr>
        </p:nvSpPr>
        <p:spPr/>
        <p:txBody>
          <a:bodyPr/>
          <a:lstStyle/>
          <a:p>
            <a:fld id="{82050550-91F8-4884-BF7C-18844C81D31A}" type="datetimeFigureOut">
              <a:rPr lang="fr-FR" smtClean="0">
                <a:solidFill>
                  <a:prstClr val="black">
                    <a:tint val="75000"/>
                  </a:prstClr>
                </a:solidFill>
              </a:rPr>
              <a:pPr/>
              <a:t>22/01/2020</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657F5244-B36F-491E-92DB-6943416B18DB}"/>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DDEC5CE2-3B9E-4FBF-A0F9-176885A69855}"/>
              </a:ext>
            </a:extLst>
          </p:cNvPr>
          <p:cNvSpPr>
            <a:spLocks noGrp="1"/>
          </p:cNvSpPr>
          <p:nvPr>
            <p:ph type="sldNum" sz="quarter" idx="12"/>
          </p:nvPr>
        </p:nvSpPr>
        <p:spPr/>
        <p:txBody>
          <a:bodyPr/>
          <a:lstStyle/>
          <a:p>
            <a:fld id="{CFD19C52-3D83-4F17-BC76-707A362F3B7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46768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A65FAC-9472-45AD-8BB6-FA3B50CD198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FC38565-59F8-4011-B1F5-31179CC18537}"/>
              </a:ext>
            </a:extLst>
          </p:cNvPr>
          <p:cNvSpPr>
            <a:spLocks noGrp="1"/>
          </p:cNvSpPr>
          <p:nvPr>
            <p:ph type="dt" sz="half" idx="10"/>
          </p:nvPr>
        </p:nvSpPr>
        <p:spPr/>
        <p:txBody>
          <a:bodyPr/>
          <a:lstStyle/>
          <a:p>
            <a:fld id="{82050550-91F8-4884-BF7C-18844C81D31A}" type="datetimeFigureOut">
              <a:rPr lang="fr-FR" smtClean="0">
                <a:solidFill>
                  <a:prstClr val="black">
                    <a:tint val="75000"/>
                  </a:prstClr>
                </a:solidFill>
              </a:rPr>
              <a:pPr/>
              <a:t>22/01/2020</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B6556EDD-5768-48B8-8E43-F9F240BE863D}"/>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FB980161-F6BD-4333-AACF-20FDAFB94480}"/>
              </a:ext>
            </a:extLst>
          </p:cNvPr>
          <p:cNvSpPr>
            <a:spLocks noGrp="1"/>
          </p:cNvSpPr>
          <p:nvPr>
            <p:ph type="sldNum" sz="quarter" idx="12"/>
          </p:nvPr>
        </p:nvSpPr>
        <p:spPr/>
        <p:txBody>
          <a:bodyPr/>
          <a:lstStyle/>
          <a:p>
            <a:fld id="{CFD19C52-3D83-4F17-BC76-707A362F3B7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32202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F078E88-0621-455D-9D0E-87B352EAC8B8}"/>
              </a:ext>
            </a:extLst>
          </p:cNvPr>
          <p:cNvSpPr>
            <a:spLocks noGrp="1"/>
          </p:cNvSpPr>
          <p:nvPr>
            <p:ph type="dt" sz="half" idx="10"/>
          </p:nvPr>
        </p:nvSpPr>
        <p:spPr/>
        <p:txBody>
          <a:bodyPr/>
          <a:lstStyle/>
          <a:p>
            <a:fld id="{82050550-91F8-4884-BF7C-18844C81D31A}" type="datetimeFigureOut">
              <a:rPr lang="fr-FR" smtClean="0">
                <a:solidFill>
                  <a:prstClr val="black">
                    <a:tint val="75000"/>
                  </a:prstClr>
                </a:solidFill>
              </a:rPr>
              <a:pPr/>
              <a:t>22/01/2020</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9480035D-EFC8-4FDD-ACD1-7158108C2963}"/>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0DFE3A10-6421-441B-A893-EFB0F3842050}"/>
              </a:ext>
            </a:extLst>
          </p:cNvPr>
          <p:cNvSpPr>
            <a:spLocks noGrp="1"/>
          </p:cNvSpPr>
          <p:nvPr>
            <p:ph type="sldNum" sz="quarter" idx="12"/>
          </p:nvPr>
        </p:nvSpPr>
        <p:spPr/>
        <p:txBody>
          <a:bodyPr/>
          <a:lstStyle/>
          <a:p>
            <a:fld id="{CFD19C52-3D83-4F17-BC76-707A362F3B7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22964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1B9F0-F5FA-4894-AFAA-4E1F4519A3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6B84D3E-21BB-4ACF-A29B-17CFC82FE9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7848FF-35DB-4C3F-A7E3-E1D6F64B6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03532F9-2A1B-4E22-8DC1-A1E8EB642CEE}"/>
              </a:ext>
            </a:extLst>
          </p:cNvPr>
          <p:cNvSpPr>
            <a:spLocks noGrp="1"/>
          </p:cNvSpPr>
          <p:nvPr>
            <p:ph type="dt" sz="half" idx="10"/>
          </p:nvPr>
        </p:nvSpPr>
        <p:spPr/>
        <p:txBody>
          <a:bodyPr/>
          <a:lstStyle/>
          <a:p>
            <a:fld id="{82050550-91F8-4884-BF7C-18844C81D31A}" type="datetimeFigureOut">
              <a:rPr lang="fr-FR" smtClean="0">
                <a:solidFill>
                  <a:prstClr val="black">
                    <a:tint val="75000"/>
                  </a:prstClr>
                </a:solidFill>
              </a:rPr>
              <a:pPr/>
              <a:t>22/01/2020</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E80C3712-D5DF-413D-9CFB-DE0008F4DFA0}"/>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6C6AA214-BBB6-4BAC-AA4C-B162DDBA8A85}"/>
              </a:ext>
            </a:extLst>
          </p:cNvPr>
          <p:cNvSpPr>
            <a:spLocks noGrp="1"/>
          </p:cNvSpPr>
          <p:nvPr>
            <p:ph type="sldNum" sz="quarter" idx="12"/>
          </p:nvPr>
        </p:nvSpPr>
        <p:spPr/>
        <p:txBody>
          <a:bodyPr/>
          <a:lstStyle/>
          <a:p>
            <a:fld id="{CFD19C52-3D83-4F17-BC76-707A362F3B7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2448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68058-90A1-48B2-BC16-3FA49574DE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5D1A8EB-6D6B-4372-A275-30A53A91B3B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978E4C-98DA-4662-820A-23646A3B67E9}"/>
              </a:ext>
            </a:extLst>
          </p:cNvPr>
          <p:cNvSpPr>
            <a:spLocks noGrp="1"/>
          </p:cNvSpPr>
          <p:nvPr>
            <p:ph type="dt" sz="half" idx="10"/>
          </p:nvPr>
        </p:nvSpPr>
        <p:spPr/>
        <p:txBody>
          <a:bodyPr/>
          <a:lstStyle/>
          <a:p>
            <a:fld id="{82050550-91F8-4884-BF7C-18844C81D31A}" type="datetimeFigureOut">
              <a:rPr lang="fr-FR" smtClean="0"/>
              <a:pPr/>
              <a:t>22/01/2020</a:t>
            </a:fld>
            <a:endParaRPr lang="fr-FR"/>
          </a:p>
        </p:txBody>
      </p:sp>
      <p:sp>
        <p:nvSpPr>
          <p:cNvPr id="5" name="Espace réservé du pied de page 4">
            <a:extLst>
              <a:ext uri="{FF2B5EF4-FFF2-40B4-BE49-F238E27FC236}">
                <a16:creationId xmlns:a16="http://schemas.microsoft.com/office/drawing/2014/main" id="{B93843D1-8A4C-4FAC-99CB-327E44349C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15AA7C-A566-4CCE-B705-82E4A46227F7}"/>
              </a:ext>
            </a:extLst>
          </p:cNvPr>
          <p:cNvSpPr>
            <a:spLocks noGrp="1"/>
          </p:cNvSpPr>
          <p:nvPr>
            <p:ph type="sldNum" sz="quarter" idx="12"/>
          </p:nvPr>
        </p:nvSpPr>
        <p:spPr/>
        <p:txBody>
          <a:bodyPr/>
          <a:lstStyle/>
          <a:p>
            <a:fld id="{CFD19C52-3D83-4F17-BC76-707A362F3B7D}" type="slidenum">
              <a:rPr lang="fr-FR" smtClean="0"/>
              <a:pPr/>
              <a:t>‹N°›</a:t>
            </a:fld>
            <a:endParaRPr lang="fr-FR"/>
          </a:p>
        </p:txBody>
      </p:sp>
    </p:spTree>
    <p:extLst>
      <p:ext uri="{BB962C8B-B14F-4D97-AF65-F5344CB8AC3E}">
        <p14:creationId xmlns:p14="http://schemas.microsoft.com/office/powerpoint/2010/main" val="471885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5BF326-8E8F-4636-8B65-9D66E00B547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B4A3E76-3407-4933-B730-F8B3AA930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69867AC-B6FB-40C0-9919-5795E3756C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E61714-5FC8-4C39-A5DF-93A781211CEE}"/>
              </a:ext>
            </a:extLst>
          </p:cNvPr>
          <p:cNvSpPr>
            <a:spLocks noGrp="1"/>
          </p:cNvSpPr>
          <p:nvPr>
            <p:ph type="dt" sz="half" idx="10"/>
          </p:nvPr>
        </p:nvSpPr>
        <p:spPr/>
        <p:txBody>
          <a:bodyPr/>
          <a:lstStyle/>
          <a:p>
            <a:fld id="{82050550-91F8-4884-BF7C-18844C81D31A}" type="datetimeFigureOut">
              <a:rPr lang="fr-FR" smtClean="0">
                <a:solidFill>
                  <a:prstClr val="black">
                    <a:tint val="75000"/>
                  </a:prstClr>
                </a:solidFill>
              </a:rPr>
              <a:pPr/>
              <a:t>22/01/2020</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A76DC80B-7755-4FC0-BBDC-F501ADCE3D64}"/>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A66C833-2021-4148-B9E7-5517849A8A08}"/>
              </a:ext>
            </a:extLst>
          </p:cNvPr>
          <p:cNvSpPr>
            <a:spLocks noGrp="1"/>
          </p:cNvSpPr>
          <p:nvPr>
            <p:ph type="sldNum" sz="quarter" idx="12"/>
          </p:nvPr>
        </p:nvSpPr>
        <p:spPr/>
        <p:txBody>
          <a:bodyPr/>
          <a:lstStyle/>
          <a:p>
            <a:fld id="{CFD19C52-3D83-4F17-BC76-707A362F3B7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82453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4392E9-EFC8-47D8-858A-67B5AEC1FAD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7088B3E-B100-4005-80DD-2E88EFBD02F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7EC08B-F2C5-4AC2-9481-53D703F9F88E}"/>
              </a:ext>
            </a:extLst>
          </p:cNvPr>
          <p:cNvSpPr>
            <a:spLocks noGrp="1"/>
          </p:cNvSpPr>
          <p:nvPr>
            <p:ph type="dt" sz="half" idx="10"/>
          </p:nvPr>
        </p:nvSpPr>
        <p:spPr/>
        <p:txBody>
          <a:bodyPr/>
          <a:lstStyle/>
          <a:p>
            <a:fld id="{82050550-91F8-4884-BF7C-18844C81D31A}" type="datetimeFigureOut">
              <a:rPr lang="fr-FR" smtClean="0">
                <a:solidFill>
                  <a:prstClr val="black">
                    <a:tint val="75000"/>
                  </a:prstClr>
                </a:solidFill>
              </a:rPr>
              <a:pPr/>
              <a:t>22/01/2020</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0509BA4-E496-4AB2-8540-F1B1C34E2147}"/>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30F38215-9624-4D6D-95FF-042463D93C6B}"/>
              </a:ext>
            </a:extLst>
          </p:cNvPr>
          <p:cNvSpPr>
            <a:spLocks noGrp="1"/>
          </p:cNvSpPr>
          <p:nvPr>
            <p:ph type="sldNum" sz="quarter" idx="12"/>
          </p:nvPr>
        </p:nvSpPr>
        <p:spPr/>
        <p:txBody>
          <a:bodyPr/>
          <a:lstStyle/>
          <a:p>
            <a:fld id="{CFD19C52-3D83-4F17-BC76-707A362F3B7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3993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C7A4C81-2737-4ACE-BA22-708BF6CAE51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2724EAF-849C-4562-9728-F462EB446A8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FF8D95-D680-4C95-9699-C2C0CE053CF8}"/>
              </a:ext>
            </a:extLst>
          </p:cNvPr>
          <p:cNvSpPr>
            <a:spLocks noGrp="1"/>
          </p:cNvSpPr>
          <p:nvPr>
            <p:ph type="dt" sz="half" idx="10"/>
          </p:nvPr>
        </p:nvSpPr>
        <p:spPr/>
        <p:txBody>
          <a:bodyPr/>
          <a:lstStyle/>
          <a:p>
            <a:fld id="{82050550-91F8-4884-BF7C-18844C81D31A}" type="datetimeFigureOut">
              <a:rPr lang="fr-FR" smtClean="0">
                <a:solidFill>
                  <a:prstClr val="black">
                    <a:tint val="75000"/>
                  </a:prstClr>
                </a:solidFill>
              </a:rPr>
              <a:pPr/>
              <a:t>22/01/2020</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E1471FA-BAE2-49F1-BA77-0B0F5B55D6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40D9F89-B874-4628-8D6C-46075F5F012D}"/>
              </a:ext>
            </a:extLst>
          </p:cNvPr>
          <p:cNvSpPr>
            <a:spLocks noGrp="1"/>
          </p:cNvSpPr>
          <p:nvPr>
            <p:ph type="sldNum" sz="quarter" idx="12"/>
          </p:nvPr>
        </p:nvSpPr>
        <p:spPr/>
        <p:txBody>
          <a:bodyPr/>
          <a:lstStyle/>
          <a:p>
            <a:fld id="{CFD19C52-3D83-4F17-BC76-707A362F3B7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0202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6CE37-B007-4A16-85D6-33E05E37D51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0266ECA-58A6-4342-BB14-D4F3FD8F8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E6C193A-7E10-4643-9DA0-36CBD600209C}"/>
              </a:ext>
            </a:extLst>
          </p:cNvPr>
          <p:cNvSpPr>
            <a:spLocks noGrp="1"/>
          </p:cNvSpPr>
          <p:nvPr>
            <p:ph type="dt" sz="half" idx="10"/>
          </p:nvPr>
        </p:nvSpPr>
        <p:spPr/>
        <p:txBody>
          <a:bodyPr/>
          <a:lstStyle/>
          <a:p>
            <a:fld id="{82050550-91F8-4884-BF7C-18844C81D31A}" type="datetimeFigureOut">
              <a:rPr lang="fr-FR" smtClean="0"/>
              <a:pPr/>
              <a:t>22/01/2020</a:t>
            </a:fld>
            <a:endParaRPr lang="fr-FR"/>
          </a:p>
        </p:txBody>
      </p:sp>
      <p:sp>
        <p:nvSpPr>
          <p:cNvPr id="5" name="Espace réservé du pied de page 4">
            <a:extLst>
              <a:ext uri="{FF2B5EF4-FFF2-40B4-BE49-F238E27FC236}">
                <a16:creationId xmlns:a16="http://schemas.microsoft.com/office/drawing/2014/main" id="{969CA2E4-F17C-4504-9D43-2476A904C0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92F45F-63B8-42EB-AFC3-6EC1638E65BF}"/>
              </a:ext>
            </a:extLst>
          </p:cNvPr>
          <p:cNvSpPr>
            <a:spLocks noGrp="1"/>
          </p:cNvSpPr>
          <p:nvPr>
            <p:ph type="sldNum" sz="quarter" idx="12"/>
          </p:nvPr>
        </p:nvSpPr>
        <p:spPr/>
        <p:txBody>
          <a:bodyPr/>
          <a:lstStyle/>
          <a:p>
            <a:fld id="{CFD19C52-3D83-4F17-BC76-707A362F3B7D}" type="slidenum">
              <a:rPr lang="fr-FR" smtClean="0"/>
              <a:pPr/>
              <a:t>‹N°›</a:t>
            </a:fld>
            <a:endParaRPr lang="fr-FR"/>
          </a:p>
        </p:txBody>
      </p:sp>
    </p:spTree>
    <p:extLst>
      <p:ext uri="{BB962C8B-B14F-4D97-AF65-F5344CB8AC3E}">
        <p14:creationId xmlns:p14="http://schemas.microsoft.com/office/powerpoint/2010/main" val="392343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B96F51-90A3-421B-89CB-10E2BC0CCA8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75F49A1-ACC9-49AF-B9AF-2EA9ABCBADD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5DBE1CC-369C-4CFE-9131-6E8A3140C82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0D80922-FD70-44DF-9F7C-7FDED2C417D7}"/>
              </a:ext>
            </a:extLst>
          </p:cNvPr>
          <p:cNvSpPr>
            <a:spLocks noGrp="1"/>
          </p:cNvSpPr>
          <p:nvPr>
            <p:ph type="dt" sz="half" idx="10"/>
          </p:nvPr>
        </p:nvSpPr>
        <p:spPr/>
        <p:txBody>
          <a:bodyPr/>
          <a:lstStyle/>
          <a:p>
            <a:fld id="{82050550-91F8-4884-BF7C-18844C81D31A}" type="datetimeFigureOut">
              <a:rPr lang="fr-FR" smtClean="0"/>
              <a:pPr/>
              <a:t>22/01/2020</a:t>
            </a:fld>
            <a:endParaRPr lang="fr-FR"/>
          </a:p>
        </p:txBody>
      </p:sp>
      <p:sp>
        <p:nvSpPr>
          <p:cNvPr id="6" name="Espace réservé du pied de page 5">
            <a:extLst>
              <a:ext uri="{FF2B5EF4-FFF2-40B4-BE49-F238E27FC236}">
                <a16:creationId xmlns:a16="http://schemas.microsoft.com/office/drawing/2014/main" id="{4AB93E6F-0D02-4811-ACE4-B88CA4AA9CE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BAC42D4-DD8B-4896-9BF8-8B044749FA0A}"/>
              </a:ext>
            </a:extLst>
          </p:cNvPr>
          <p:cNvSpPr>
            <a:spLocks noGrp="1"/>
          </p:cNvSpPr>
          <p:nvPr>
            <p:ph type="sldNum" sz="quarter" idx="12"/>
          </p:nvPr>
        </p:nvSpPr>
        <p:spPr/>
        <p:txBody>
          <a:bodyPr/>
          <a:lstStyle/>
          <a:p>
            <a:fld id="{CFD19C52-3D83-4F17-BC76-707A362F3B7D}" type="slidenum">
              <a:rPr lang="fr-FR" smtClean="0"/>
              <a:pPr/>
              <a:t>‹N°›</a:t>
            </a:fld>
            <a:endParaRPr lang="fr-FR"/>
          </a:p>
        </p:txBody>
      </p:sp>
    </p:spTree>
    <p:extLst>
      <p:ext uri="{BB962C8B-B14F-4D97-AF65-F5344CB8AC3E}">
        <p14:creationId xmlns:p14="http://schemas.microsoft.com/office/powerpoint/2010/main" val="393688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9173C7-2E7E-41D2-8B55-0D443549ACB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B290728-8373-4C06-B5E6-75092C190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3F917DA-C826-46E1-AB4D-8A19DDB11CE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E214180-0251-4C58-9F3A-5259F05B6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C14BF4A-C78E-46FE-A4EE-A7D7A128C95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990F7B9-8EFD-4FF6-9815-BC23352E5D9C}"/>
              </a:ext>
            </a:extLst>
          </p:cNvPr>
          <p:cNvSpPr>
            <a:spLocks noGrp="1"/>
          </p:cNvSpPr>
          <p:nvPr>
            <p:ph type="dt" sz="half" idx="10"/>
          </p:nvPr>
        </p:nvSpPr>
        <p:spPr/>
        <p:txBody>
          <a:bodyPr/>
          <a:lstStyle/>
          <a:p>
            <a:fld id="{82050550-91F8-4884-BF7C-18844C81D31A}" type="datetimeFigureOut">
              <a:rPr lang="fr-FR" smtClean="0"/>
              <a:pPr/>
              <a:t>22/01/2020</a:t>
            </a:fld>
            <a:endParaRPr lang="fr-FR"/>
          </a:p>
        </p:txBody>
      </p:sp>
      <p:sp>
        <p:nvSpPr>
          <p:cNvPr id="8" name="Espace réservé du pied de page 7">
            <a:extLst>
              <a:ext uri="{FF2B5EF4-FFF2-40B4-BE49-F238E27FC236}">
                <a16:creationId xmlns:a16="http://schemas.microsoft.com/office/drawing/2014/main" id="{657F5244-B36F-491E-92DB-6943416B18D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DEC5CE2-3B9E-4FBF-A0F9-176885A69855}"/>
              </a:ext>
            </a:extLst>
          </p:cNvPr>
          <p:cNvSpPr>
            <a:spLocks noGrp="1"/>
          </p:cNvSpPr>
          <p:nvPr>
            <p:ph type="sldNum" sz="quarter" idx="12"/>
          </p:nvPr>
        </p:nvSpPr>
        <p:spPr/>
        <p:txBody>
          <a:bodyPr/>
          <a:lstStyle/>
          <a:p>
            <a:fld id="{CFD19C52-3D83-4F17-BC76-707A362F3B7D}" type="slidenum">
              <a:rPr lang="fr-FR" smtClean="0"/>
              <a:pPr/>
              <a:t>‹N°›</a:t>
            </a:fld>
            <a:endParaRPr lang="fr-FR"/>
          </a:p>
        </p:txBody>
      </p:sp>
    </p:spTree>
    <p:extLst>
      <p:ext uri="{BB962C8B-B14F-4D97-AF65-F5344CB8AC3E}">
        <p14:creationId xmlns:p14="http://schemas.microsoft.com/office/powerpoint/2010/main" val="403050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A65FAC-9472-45AD-8BB6-FA3B50CD198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FC38565-59F8-4011-B1F5-31179CC18537}"/>
              </a:ext>
            </a:extLst>
          </p:cNvPr>
          <p:cNvSpPr>
            <a:spLocks noGrp="1"/>
          </p:cNvSpPr>
          <p:nvPr>
            <p:ph type="dt" sz="half" idx="10"/>
          </p:nvPr>
        </p:nvSpPr>
        <p:spPr/>
        <p:txBody>
          <a:bodyPr/>
          <a:lstStyle/>
          <a:p>
            <a:fld id="{82050550-91F8-4884-BF7C-18844C81D31A}" type="datetimeFigureOut">
              <a:rPr lang="fr-FR" smtClean="0"/>
              <a:pPr/>
              <a:t>22/01/2020</a:t>
            </a:fld>
            <a:endParaRPr lang="fr-FR"/>
          </a:p>
        </p:txBody>
      </p:sp>
      <p:sp>
        <p:nvSpPr>
          <p:cNvPr id="4" name="Espace réservé du pied de page 3">
            <a:extLst>
              <a:ext uri="{FF2B5EF4-FFF2-40B4-BE49-F238E27FC236}">
                <a16:creationId xmlns:a16="http://schemas.microsoft.com/office/drawing/2014/main" id="{B6556EDD-5768-48B8-8E43-F9F240BE863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B980161-F6BD-4333-AACF-20FDAFB94480}"/>
              </a:ext>
            </a:extLst>
          </p:cNvPr>
          <p:cNvSpPr>
            <a:spLocks noGrp="1"/>
          </p:cNvSpPr>
          <p:nvPr>
            <p:ph type="sldNum" sz="quarter" idx="12"/>
          </p:nvPr>
        </p:nvSpPr>
        <p:spPr/>
        <p:txBody>
          <a:bodyPr/>
          <a:lstStyle/>
          <a:p>
            <a:fld id="{CFD19C52-3D83-4F17-BC76-707A362F3B7D}" type="slidenum">
              <a:rPr lang="fr-FR" smtClean="0"/>
              <a:pPr/>
              <a:t>‹N°›</a:t>
            </a:fld>
            <a:endParaRPr lang="fr-FR"/>
          </a:p>
        </p:txBody>
      </p:sp>
    </p:spTree>
    <p:extLst>
      <p:ext uri="{BB962C8B-B14F-4D97-AF65-F5344CB8AC3E}">
        <p14:creationId xmlns:p14="http://schemas.microsoft.com/office/powerpoint/2010/main" val="173917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F078E88-0621-455D-9D0E-87B352EAC8B8}"/>
              </a:ext>
            </a:extLst>
          </p:cNvPr>
          <p:cNvSpPr>
            <a:spLocks noGrp="1"/>
          </p:cNvSpPr>
          <p:nvPr>
            <p:ph type="dt" sz="half" idx="10"/>
          </p:nvPr>
        </p:nvSpPr>
        <p:spPr/>
        <p:txBody>
          <a:bodyPr/>
          <a:lstStyle/>
          <a:p>
            <a:fld id="{82050550-91F8-4884-BF7C-18844C81D31A}" type="datetimeFigureOut">
              <a:rPr lang="fr-FR" smtClean="0"/>
              <a:pPr/>
              <a:t>22/01/2020</a:t>
            </a:fld>
            <a:endParaRPr lang="fr-FR"/>
          </a:p>
        </p:txBody>
      </p:sp>
      <p:sp>
        <p:nvSpPr>
          <p:cNvPr id="3" name="Espace réservé du pied de page 2">
            <a:extLst>
              <a:ext uri="{FF2B5EF4-FFF2-40B4-BE49-F238E27FC236}">
                <a16:creationId xmlns:a16="http://schemas.microsoft.com/office/drawing/2014/main" id="{9480035D-EFC8-4FDD-ACD1-7158108C296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DFE3A10-6421-441B-A893-EFB0F3842050}"/>
              </a:ext>
            </a:extLst>
          </p:cNvPr>
          <p:cNvSpPr>
            <a:spLocks noGrp="1"/>
          </p:cNvSpPr>
          <p:nvPr>
            <p:ph type="sldNum" sz="quarter" idx="12"/>
          </p:nvPr>
        </p:nvSpPr>
        <p:spPr/>
        <p:txBody>
          <a:bodyPr/>
          <a:lstStyle/>
          <a:p>
            <a:fld id="{CFD19C52-3D83-4F17-BC76-707A362F3B7D}" type="slidenum">
              <a:rPr lang="fr-FR" smtClean="0"/>
              <a:pPr/>
              <a:t>‹N°›</a:t>
            </a:fld>
            <a:endParaRPr lang="fr-FR"/>
          </a:p>
        </p:txBody>
      </p:sp>
    </p:spTree>
    <p:extLst>
      <p:ext uri="{BB962C8B-B14F-4D97-AF65-F5344CB8AC3E}">
        <p14:creationId xmlns:p14="http://schemas.microsoft.com/office/powerpoint/2010/main" val="364851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1B9F0-F5FA-4894-AFAA-4E1F4519A3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6B84D3E-21BB-4ACF-A29B-17CFC82FE9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7848FF-35DB-4C3F-A7E3-E1D6F64B6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03532F9-2A1B-4E22-8DC1-A1E8EB642CEE}"/>
              </a:ext>
            </a:extLst>
          </p:cNvPr>
          <p:cNvSpPr>
            <a:spLocks noGrp="1"/>
          </p:cNvSpPr>
          <p:nvPr>
            <p:ph type="dt" sz="half" idx="10"/>
          </p:nvPr>
        </p:nvSpPr>
        <p:spPr/>
        <p:txBody>
          <a:bodyPr/>
          <a:lstStyle/>
          <a:p>
            <a:fld id="{82050550-91F8-4884-BF7C-18844C81D31A}" type="datetimeFigureOut">
              <a:rPr lang="fr-FR" smtClean="0"/>
              <a:pPr/>
              <a:t>22/01/2020</a:t>
            </a:fld>
            <a:endParaRPr lang="fr-FR"/>
          </a:p>
        </p:txBody>
      </p:sp>
      <p:sp>
        <p:nvSpPr>
          <p:cNvPr id="6" name="Espace réservé du pied de page 5">
            <a:extLst>
              <a:ext uri="{FF2B5EF4-FFF2-40B4-BE49-F238E27FC236}">
                <a16:creationId xmlns:a16="http://schemas.microsoft.com/office/drawing/2014/main" id="{E80C3712-D5DF-413D-9CFB-DE0008F4DF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6AA214-BBB6-4BAC-AA4C-B162DDBA8A85}"/>
              </a:ext>
            </a:extLst>
          </p:cNvPr>
          <p:cNvSpPr>
            <a:spLocks noGrp="1"/>
          </p:cNvSpPr>
          <p:nvPr>
            <p:ph type="sldNum" sz="quarter" idx="12"/>
          </p:nvPr>
        </p:nvSpPr>
        <p:spPr/>
        <p:txBody>
          <a:bodyPr/>
          <a:lstStyle/>
          <a:p>
            <a:fld id="{CFD19C52-3D83-4F17-BC76-707A362F3B7D}" type="slidenum">
              <a:rPr lang="fr-FR" smtClean="0"/>
              <a:pPr/>
              <a:t>‹N°›</a:t>
            </a:fld>
            <a:endParaRPr lang="fr-FR"/>
          </a:p>
        </p:txBody>
      </p:sp>
    </p:spTree>
    <p:extLst>
      <p:ext uri="{BB962C8B-B14F-4D97-AF65-F5344CB8AC3E}">
        <p14:creationId xmlns:p14="http://schemas.microsoft.com/office/powerpoint/2010/main" val="58436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5BF326-8E8F-4636-8B65-9D66E00B547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B4A3E76-3407-4933-B730-F8B3AA930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69867AC-B6FB-40C0-9919-5795E3756C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E61714-5FC8-4C39-A5DF-93A781211CEE}"/>
              </a:ext>
            </a:extLst>
          </p:cNvPr>
          <p:cNvSpPr>
            <a:spLocks noGrp="1"/>
          </p:cNvSpPr>
          <p:nvPr>
            <p:ph type="dt" sz="half" idx="10"/>
          </p:nvPr>
        </p:nvSpPr>
        <p:spPr/>
        <p:txBody>
          <a:bodyPr/>
          <a:lstStyle/>
          <a:p>
            <a:fld id="{82050550-91F8-4884-BF7C-18844C81D31A}" type="datetimeFigureOut">
              <a:rPr lang="fr-FR" smtClean="0"/>
              <a:pPr/>
              <a:t>22/01/2020</a:t>
            </a:fld>
            <a:endParaRPr lang="fr-FR"/>
          </a:p>
        </p:txBody>
      </p:sp>
      <p:sp>
        <p:nvSpPr>
          <p:cNvPr id="6" name="Espace réservé du pied de page 5">
            <a:extLst>
              <a:ext uri="{FF2B5EF4-FFF2-40B4-BE49-F238E27FC236}">
                <a16:creationId xmlns:a16="http://schemas.microsoft.com/office/drawing/2014/main" id="{A76DC80B-7755-4FC0-BBDC-F501ADCE3D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A66C833-2021-4148-B9E7-5517849A8A08}"/>
              </a:ext>
            </a:extLst>
          </p:cNvPr>
          <p:cNvSpPr>
            <a:spLocks noGrp="1"/>
          </p:cNvSpPr>
          <p:nvPr>
            <p:ph type="sldNum" sz="quarter" idx="12"/>
          </p:nvPr>
        </p:nvSpPr>
        <p:spPr/>
        <p:txBody>
          <a:bodyPr/>
          <a:lstStyle/>
          <a:p>
            <a:fld id="{CFD19C52-3D83-4F17-BC76-707A362F3B7D}" type="slidenum">
              <a:rPr lang="fr-FR" smtClean="0"/>
              <a:pPr/>
              <a:t>‹N°›</a:t>
            </a:fld>
            <a:endParaRPr lang="fr-FR"/>
          </a:p>
        </p:txBody>
      </p:sp>
    </p:spTree>
    <p:extLst>
      <p:ext uri="{BB962C8B-B14F-4D97-AF65-F5344CB8AC3E}">
        <p14:creationId xmlns:p14="http://schemas.microsoft.com/office/powerpoint/2010/main" val="3082152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30F35E7-9641-4CFD-99A8-6BE0BFCD70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5E0EDF2-8EA9-4372-8D1D-DC15B6116F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BF3EA4-98E6-4F4D-B042-ACB49243D9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50550-91F8-4884-BF7C-18844C81D31A}" type="datetimeFigureOut">
              <a:rPr lang="fr-FR" smtClean="0"/>
              <a:pPr/>
              <a:t>22/01/2020</a:t>
            </a:fld>
            <a:endParaRPr lang="fr-FR"/>
          </a:p>
        </p:txBody>
      </p:sp>
      <p:sp>
        <p:nvSpPr>
          <p:cNvPr id="5" name="Espace réservé du pied de page 4">
            <a:extLst>
              <a:ext uri="{FF2B5EF4-FFF2-40B4-BE49-F238E27FC236}">
                <a16:creationId xmlns:a16="http://schemas.microsoft.com/office/drawing/2014/main" id="{5F59BDD5-30DB-4D15-960B-5B90979990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D3EF38F-CBC7-4EC7-9BC4-5A592F187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19C52-3D83-4F17-BC76-707A362F3B7D}" type="slidenum">
              <a:rPr lang="fr-FR" smtClean="0"/>
              <a:pPr/>
              <a:t>‹N°›</a:t>
            </a:fld>
            <a:endParaRPr lang="fr-FR"/>
          </a:p>
        </p:txBody>
      </p:sp>
    </p:spTree>
    <p:extLst>
      <p:ext uri="{BB962C8B-B14F-4D97-AF65-F5344CB8AC3E}">
        <p14:creationId xmlns:p14="http://schemas.microsoft.com/office/powerpoint/2010/main" val="2887575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30F35E7-9641-4CFD-99A8-6BE0BFCD70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5E0EDF2-8EA9-4372-8D1D-DC15B6116F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BF3EA4-98E6-4F4D-B042-ACB49243D9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50550-91F8-4884-BF7C-18844C81D31A}" type="datetimeFigureOut">
              <a:rPr lang="fr-FR" smtClean="0">
                <a:solidFill>
                  <a:prstClr val="black">
                    <a:tint val="75000"/>
                  </a:prstClr>
                </a:solidFill>
              </a:rPr>
              <a:pPr/>
              <a:t>22/01/2020</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5F59BDD5-30DB-4D15-960B-5B90979990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1D3EF38F-CBC7-4EC7-9BC4-5A592F187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19C52-3D83-4F17-BC76-707A362F3B7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91531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A7FC43A-E2C5-4CBA-8920-ACA02D65B2D2}"/>
              </a:ext>
            </a:extLst>
          </p:cNvPr>
          <p:cNvSpPr>
            <a:spLocks noGrp="1"/>
          </p:cNvSpPr>
          <p:nvPr>
            <p:ph type="subTitle" idx="1"/>
          </p:nvPr>
        </p:nvSpPr>
        <p:spPr>
          <a:xfrm>
            <a:off x="322521" y="1127051"/>
            <a:ext cx="5769935" cy="4231758"/>
          </a:xfrm>
        </p:spPr>
        <p:txBody>
          <a:bodyPr>
            <a:noAutofit/>
          </a:bodyPr>
          <a:lstStyle/>
          <a:p>
            <a:r>
              <a:rPr lang="fr-FR" sz="4000" b="1" dirty="0"/>
              <a:t>L’Asie du Sud Est</a:t>
            </a:r>
          </a:p>
          <a:p>
            <a:r>
              <a:rPr lang="fr-FR" sz="4000" dirty="0"/>
              <a:t>carrefour de la mondialisation</a:t>
            </a:r>
          </a:p>
          <a:p>
            <a:r>
              <a:rPr lang="fr-FR" sz="1600"/>
              <a:t>Jean </a:t>
            </a:r>
            <a:r>
              <a:rPr lang="fr-FR" sz="1600" dirty="0" err="1"/>
              <a:t>R</a:t>
            </a:r>
            <a:r>
              <a:rPr lang="fr-FR" sz="1600"/>
              <a:t>aphael </a:t>
            </a:r>
            <a:r>
              <a:rPr lang="fr-FR" sz="1600" dirty="0"/>
              <a:t>Chaponniere</a:t>
            </a:r>
          </a:p>
          <a:p>
            <a:r>
              <a:rPr lang="fr-FR" sz="1600" dirty="0"/>
              <a:t>Marc Lautier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580" y="379708"/>
            <a:ext cx="3894075" cy="585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355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 3">
            <a:extLst>
              <a:ext uri="{FF2B5EF4-FFF2-40B4-BE49-F238E27FC236}">
                <a16:creationId xmlns:a16="http://schemas.microsoft.com/office/drawing/2014/main" id="{AA0A496D-AEA0-4C90-B6EE-565922F21B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65323" y="2473783"/>
            <a:ext cx="5426677" cy="326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ZoneTexte 4">
            <a:extLst>
              <a:ext uri="{FF2B5EF4-FFF2-40B4-BE49-F238E27FC236}">
                <a16:creationId xmlns:a16="http://schemas.microsoft.com/office/drawing/2014/main" id="{A3606FE5-D9E8-4C5C-B4B5-54B949C06F15}"/>
              </a:ext>
            </a:extLst>
          </p:cNvPr>
          <p:cNvSpPr txBox="1">
            <a:spLocks noChangeArrowheads="1"/>
          </p:cNvSpPr>
          <p:nvPr/>
        </p:nvSpPr>
        <p:spPr bwMode="auto">
          <a:xfrm>
            <a:off x="6324600" y="2133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solidFill>
                <a:srgbClr val="000000"/>
              </a:solidFill>
              <a:latin typeface="Arial" panose="020B0604020202020204" pitchFamily="34" charset="0"/>
            </a:endParaRPr>
          </a:p>
        </p:txBody>
      </p:sp>
      <p:sp>
        <p:nvSpPr>
          <p:cNvPr id="30724" name="ZoneTexte 5">
            <a:extLst>
              <a:ext uri="{FF2B5EF4-FFF2-40B4-BE49-F238E27FC236}">
                <a16:creationId xmlns:a16="http://schemas.microsoft.com/office/drawing/2014/main" id="{7FADA0F4-985E-4263-BFA1-EB30E3D3F464}"/>
              </a:ext>
            </a:extLst>
          </p:cNvPr>
          <p:cNvSpPr txBox="1">
            <a:spLocks noChangeArrowheads="1"/>
          </p:cNvSpPr>
          <p:nvPr/>
        </p:nvSpPr>
        <p:spPr bwMode="auto">
          <a:xfrm>
            <a:off x="7264071" y="1750959"/>
            <a:ext cx="44291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400">
                <a:solidFill>
                  <a:srgbClr val="000000"/>
                </a:solidFill>
                <a:latin typeface="Arial" panose="020B0604020202020204" pitchFamily="34" charset="0"/>
              </a:rPr>
              <a:t>Rosenstein Rodan (1962) : Perspectives 1976  et …. Réalisations (tcam 1960 – 1976)</a:t>
            </a:r>
          </a:p>
        </p:txBody>
      </p:sp>
      <p:sp>
        <p:nvSpPr>
          <p:cNvPr id="30725" name="Rectangle 406">
            <a:extLst>
              <a:ext uri="{FF2B5EF4-FFF2-40B4-BE49-F238E27FC236}">
                <a16:creationId xmlns:a16="http://schemas.microsoft.com/office/drawing/2014/main" id="{B46CA82A-DC81-4713-B406-A016C141B2FA}"/>
              </a:ext>
            </a:extLst>
          </p:cNvPr>
          <p:cNvSpPr>
            <a:spLocks noGrp="1"/>
          </p:cNvSpPr>
          <p:nvPr>
            <p:ph type="title"/>
          </p:nvPr>
        </p:nvSpPr>
        <p:spPr>
          <a:xfrm>
            <a:off x="1733227" y="266889"/>
            <a:ext cx="7844726" cy="639762"/>
          </a:xfrm>
          <a:solidFill>
            <a:srgbClr val="FFFF00"/>
          </a:solidFill>
        </p:spPr>
        <p:txBody>
          <a:bodyPr>
            <a:normAutofit/>
          </a:bodyPr>
          <a:lstStyle/>
          <a:p>
            <a:r>
              <a:rPr lang="fr-FR" altLang="fr-FR" sz="3200">
                <a:solidFill>
                  <a:srgbClr val="000000"/>
                </a:solidFill>
              </a:rPr>
              <a:t>L’Asie du Sud Est mal partie aux indépendances</a:t>
            </a:r>
          </a:p>
        </p:txBody>
      </p:sp>
      <p:sp>
        <p:nvSpPr>
          <p:cNvPr id="6" name="Espace réservé du contenu 2">
            <a:extLst>
              <a:ext uri="{FF2B5EF4-FFF2-40B4-BE49-F238E27FC236}">
                <a16:creationId xmlns:a16="http://schemas.microsoft.com/office/drawing/2014/main" id="{0A668977-C7A5-4EAB-97BB-24952AC6C0C4}"/>
              </a:ext>
            </a:extLst>
          </p:cNvPr>
          <p:cNvSpPr>
            <a:spLocks noGrp="1"/>
          </p:cNvSpPr>
          <p:nvPr>
            <p:ph sz="half" idx="1"/>
          </p:nvPr>
        </p:nvSpPr>
        <p:spPr>
          <a:xfrm>
            <a:off x="667719" y="1332856"/>
            <a:ext cx="5656881" cy="5168684"/>
          </a:xfrm>
        </p:spPr>
        <p:txBody>
          <a:bodyPr>
            <a:normAutofit fontScale="92500"/>
          </a:bodyPr>
          <a:lstStyle/>
          <a:p>
            <a:pPr algn="just"/>
            <a:r>
              <a:rPr lang="fr-FR" sz="2200" dirty="0"/>
              <a:t>Aussi peuplée que l’Afrique, l’ASE connait un boom démographique. </a:t>
            </a:r>
            <a:r>
              <a:rPr lang="fr-FR" sz="2200" b="1" dirty="0"/>
              <a:t>La population </a:t>
            </a:r>
            <a:r>
              <a:rPr lang="fr-FR" sz="2200" b="1" dirty="0" err="1"/>
              <a:t>thai</a:t>
            </a:r>
            <a:r>
              <a:rPr lang="fr-FR" sz="2200" b="1" dirty="0"/>
              <a:t> augmente plus entre 1950 /70 qu’entre 1850 et 1950</a:t>
            </a:r>
            <a:r>
              <a:rPr lang="fr-FR" sz="2200" dirty="0"/>
              <a:t> </a:t>
            </a:r>
          </a:p>
          <a:p>
            <a:pPr algn="just"/>
            <a:r>
              <a:rPr lang="fr-FR" sz="2200" dirty="0"/>
              <a:t>L’analphabétisme </a:t>
            </a:r>
            <a:r>
              <a:rPr lang="fr-FR" sz="2200"/>
              <a:t>(moitié </a:t>
            </a:r>
            <a:r>
              <a:rPr lang="fr-FR" sz="2200" dirty="0"/>
              <a:t>des adultes)  </a:t>
            </a:r>
          </a:p>
          <a:p>
            <a:pPr algn="just"/>
            <a:r>
              <a:rPr lang="fr-FR" sz="2200" dirty="0"/>
              <a:t>Les populations </a:t>
            </a:r>
            <a:r>
              <a:rPr lang="fr-FR" sz="2200" dirty="0" err="1"/>
              <a:t>autochones</a:t>
            </a:r>
            <a:r>
              <a:rPr lang="fr-FR" sz="2200" dirty="0"/>
              <a:t> travaillent  dans l’agriculture et les sols sont pauvres. Les immigrés indiens et chinois dominent le commerce et les finances et les relations entre les communautés sont souvent tendues</a:t>
            </a:r>
          </a:p>
          <a:p>
            <a:pPr algn="just"/>
            <a:r>
              <a:rPr lang="fr-FR" sz="2200" dirty="0"/>
              <a:t>L’insertion dans le commerce mondial </a:t>
            </a:r>
            <a:r>
              <a:rPr lang="fr-FR" sz="2200" b="1" dirty="0"/>
              <a:t>repose sur un très petit nombre de produits</a:t>
            </a:r>
            <a:r>
              <a:rPr lang="fr-FR" sz="2200" dirty="0"/>
              <a:t>. </a:t>
            </a:r>
          </a:p>
          <a:p>
            <a:pPr algn="just"/>
            <a:r>
              <a:rPr lang="fr-FR" sz="2200" b="1" dirty="0"/>
              <a:t>L’Asie du Sud Est sort ruinée de la guerre</a:t>
            </a:r>
            <a:r>
              <a:rPr lang="fr-FR" sz="2200" dirty="0"/>
              <a:t>.  bombardements, démontages et destructions systématiques par l’armée japonaise à son départ. </a:t>
            </a:r>
          </a:p>
          <a:p>
            <a:pPr algn="just"/>
            <a:r>
              <a:rPr lang="fr-FR" sz="2200" dirty="0"/>
              <a:t>L’Asie du Sud Est </a:t>
            </a:r>
            <a:r>
              <a:rPr lang="fr-FR" sz="2200" dirty="0" err="1"/>
              <a:t>est</a:t>
            </a:r>
            <a:r>
              <a:rPr lang="fr-FR" sz="2200" dirty="0"/>
              <a:t> un </a:t>
            </a:r>
            <a:r>
              <a:rPr lang="fr-FR" sz="2200" b="1" dirty="0"/>
              <a:t>enjeu de la guerre froide</a:t>
            </a:r>
            <a:endParaRPr lang="fr-FR" sz="2200" dirty="0"/>
          </a:p>
          <a:p>
            <a:endParaRPr lang="fr-FR" dirty="0"/>
          </a:p>
        </p:txBody>
      </p:sp>
    </p:spTree>
    <p:extLst>
      <p:ext uri="{BB962C8B-B14F-4D97-AF65-F5344CB8AC3E}">
        <p14:creationId xmlns:p14="http://schemas.microsoft.com/office/powerpoint/2010/main" val="2810090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oneTexte 4">
            <a:extLst>
              <a:ext uri="{FF2B5EF4-FFF2-40B4-BE49-F238E27FC236}">
                <a16:creationId xmlns:a16="http://schemas.microsoft.com/office/drawing/2014/main" id="{60AFB333-23D7-49BF-BE77-BDA020CDD982}"/>
              </a:ext>
            </a:extLst>
          </p:cNvPr>
          <p:cNvSpPr txBox="1">
            <a:spLocks noChangeArrowheads="1"/>
          </p:cNvSpPr>
          <p:nvPr/>
        </p:nvSpPr>
        <p:spPr bwMode="auto">
          <a:xfrm>
            <a:off x="6324600" y="2133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solidFill>
                <a:srgbClr val="000000"/>
              </a:solidFill>
              <a:latin typeface="Arial" panose="020B0604020202020204" pitchFamily="34" charset="0"/>
            </a:endParaRPr>
          </a:p>
        </p:txBody>
      </p:sp>
      <p:sp>
        <p:nvSpPr>
          <p:cNvPr id="32771" name="Rectangle 406">
            <a:extLst>
              <a:ext uri="{FF2B5EF4-FFF2-40B4-BE49-F238E27FC236}">
                <a16:creationId xmlns:a16="http://schemas.microsoft.com/office/drawing/2014/main" id="{68DE56B6-1DD1-4F6B-9B8D-FD84ED869A3D}"/>
              </a:ext>
            </a:extLst>
          </p:cNvPr>
          <p:cNvSpPr>
            <a:spLocks noGrp="1"/>
          </p:cNvSpPr>
          <p:nvPr>
            <p:ph type="title"/>
          </p:nvPr>
        </p:nvSpPr>
        <p:spPr>
          <a:xfrm>
            <a:off x="1981200" y="76201"/>
            <a:ext cx="8229600" cy="639763"/>
          </a:xfrm>
          <a:solidFill>
            <a:srgbClr val="FFFF00"/>
          </a:solidFill>
        </p:spPr>
        <p:txBody>
          <a:bodyPr/>
          <a:lstStyle/>
          <a:p>
            <a:r>
              <a:rPr lang="fr-FR" altLang="fr-FR" sz="3200">
                <a:solidFill>
                  <a:srgbClr val="000000"/>
                </a:solidFill>
              </a:rPr>
              <a:t>Pourtant : trajectoires de croissance robuste</a:t>
            </a:r>
          </a:p>
        </p:txBody>
      </p:sp>
      <p:sp>
        <p:nvSpPr>
          <p:cNvPr id="7" name="Rectangle 3">
            <a:extLst>
              <a:ext uri="{FF2B5EF4-FFF2-40B4-BE49-F238E27FC236}">
                <a16:creationId xmlns:a16="http://schemas.microsoft.com/office/drawing/2014/main" id="{9421BF87-FBA6-41A0-B10E-30937F869001}"/>
              </a:ext>
            </a:extLst>
          </p:cNvPr>
          <p:cNvSpPr>
            <a:spLocks noGrp="1" noChangeArrowheads="1"/>
          </p:cNvSpPr>
          <p:nvPr>
            <p:ph idx="1"/>
          </p:nvPr>
        </p:nvSpPr>
        <p:spPr>
          <a:xfrm>
            <a:off x="410705" y="1030288"/>
            <a:ext cx="4600414" cy="5410200"/>
          </a:xfrm>
        </p:spPr>
        <p:txBody>
          <a:bodyPr rtlCol="0">
            <a:normAutofit/>
          </a:bodyPr>
          <a:lstStyle/>
          <a:p>
            <a:pPr algn="just">
              <a:buNone/>
              <a:defRPr/>
            </a:pPr>
            <a:r>
              <a:rPr lang="fr-FR" sz="1200" b="1"/>
              <a:t>Malgré les Cassandre</a:t>
            </a:r>
          </a:p>
          <a:p>
            <a:pPr algn="just">
              <a:buNone/>
              <a:defRPr/>
            </a:pPr>
            <a:endParaRPr lang="fr-FR" sz="1200"/>
          </a:p>
          <a:p>
            <a:pPr algn="just">
              <a:buNone/>
              <a:defRPr/>
            </a:pPr>
            <a:r>
              <a:rPr lang="fr-FR" sz="1200"/>
              <a:t>Rappel :</a:t>
            </a:r>
          </a:p>
          <a:p>
            <a:pPr algn="just">
              <a:buNone/>
              <a:defRPr/>
            </a:pPr>
            <a:endParaRPr lang="fr-FR" sz="1200"/>
          </a:p>
          <a:p>
            <a:pPr algn="just">
              <a:buNone/>
              <a:defRPr/>
            </a:pPr>
            <a:r>
              <a:rPr lang="fr-FR" sz="1200"/>
              <a:t>I. Sachs, 1987 : « </a:t>
            </a:r>
            <a:r>
              <a:rPr lang="fr-FR" sz="1200" i="1"/>
              <a:t>il n’y a pas de place pour de nouveaux Japon, ni pour une nouvelle bande des quatre, tellement est grande la vulnérabilité à laquelle s’exposent des pays fortement dépendants de l’acces aux marchés de pays industrialisés. Il est irresponsable de projeter la performance passée des nouveaux pays industriels (…) et de la présenter comme modèle à suivre par d’autres pays en développement</a:t>
            </a:r>
            <a:r>
              <a:rPr lang="fr-FR" sz="1200"/>
              <a:t> ». </a:t>
            </a:r>
          </a:p>
          <a:p>
            <a:pPr algn="just">
              <a:defRPr/>
            </a:pPr>
            <a:endParaRPr lang="fr-FR" sz="1200"/>
          </a:p>
          <a:p>
            <a:pPr marL="0" indent="0" algn="just">
              <a:buNone/>
              <a:defRPr/>
            </a:pPr>
            <a:r>
              <a:rPr lang="fr-FR" sz="1200"/>
              <a:t>B . Cumings, 1987 : « </a:t>
            </a:r>
            <a:r>
              <a:rPr lang="fr-FR" sz="1200" i="1"/>
              <a:t>Les succes de développement de Taiwan et de la Corée sont historiquement et régionalement spécifiques, et donc ne fournissent aucun modèle réellement adaptables pour d’autres pays en développement intéressés par une émulation</a:t>
            </a:r>
            <a:r>
              <a:rPr lang="fr-FR" sz="1200"/>
              <a:t> » !</a:t>
            </a:r>
          </a:p>
          <a:p>
            <a:pPr algn="just">
              <a:buNone/>
              <a:defRPr/>
            </a:pPr>
            <a:endParaRPr lang="fr-FR" sz="1200" b="1"/>
          </a:p>
          <a:p>
            <a:pPr marL="0" indent="0" algn="just">
              <a:buNone/>
              <a:defRPr/>
            </a:pPr>
            <a:r>
              <a:rPr lang="fr-FR" sz="1200"/>
              <a:t>Wade, 1990 :  « Le</a:t>
            </a:r>
            <a:r>
              <a:rPr lang="fr-FR" sz="1200" i="1"/>
              <a:t> succes des NPI ne semble pas reproductible car il a bénéficié d’une expansion du commerce mondial qui est terminée. </a:t>
            </a:r>
          </a:p>
          <a:p>
            <a:pPr marL="0" indent="0" algn="just">
              <a:buNone/>
              <a:defRPr/>
            </a:pPr>
            <a:endParaRPr lang="fr-FR" sz="1200" i="1"/>
          </a:p>
          <a:p>
            <a:pPr marL="0" indent="0" algn="just">
              <a:buNone/>
              <a:defRPr/>
            </a:pPr>
            <a:r>
              <a:rPr lang="fr-FR" sz="1200" i="1"/>
              <a:t>…</a:t>
            </a:r>
          </a:p>
        </p:txBody>
      </p:sp>
      <p:pic>
        <p:nvPicPr>
          <p:cNvPr id="32773" name="Picture 3">
            <a:extLst>
              <a:ext uri="{FF2B5EF4-FFF2-40B4-BE49-F238E27FC236}">
                <a16:creationId xmlns:a16="http://schemas.microsoft.com/office/drawing/2014/main" id="{2E0119D2-928D-472B-AFB7-43EC5B33E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9" y="2049308"/>
            <a:ext cx="4530725" cy="414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ZoneTexte 1">
            <a:extLst>
              <a:ext uri="{FF2B5EF4-FFF2-40B4-BE49-F238E27FC236}">
                <a16:creationId xmlns:a16="http://schemas.microsoft.com/office/drawing/2014/main" id="{790E8F6E-3C1B-4CBD-AB91-D7255F60753D}"/>
              </a:ext>
            </a:extLst>
          </p:cNvPr>
          <p:cNvSpPr txBox="1">
            <a:spLocks noChangeArrowheads="1"/>
          </p:cNvSpPr>
          <p:nvPr/>
        </p:nvSpPr>
        <p:spPr bwMode="auto">
          <a:xfrm>
            <a:off x="8272463" y="2743201"/>
            <a:ext cx="654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000">
                <a:solidFill>
                  <a:prstClr val="black"/>
                </a:solidFill>
                <a:latin typeface="Arial" panose="020B0604020202020204" pitchFamily="34" charset="0"/>
              </a:rPr>
              <a:t>Malaisie</a:t>
            </a:r>
          </a:p>
        </p:txBody>
      </p:sp>
      <p:sp>
        <p:nvSpPr>
          <p:cNvPr id="32775" name="ZoneTexte 2">
            <a:extLst>
              <a:ext uri="{FF2B5EF4-FFF2-40B4-BE49-F238E27FC236}">
                <a16:creationId xmlns:a16="http://schemas.microsoft.com/office/drawing/2014/main" id="{B49D31A9-8B74-4794-B5CF-D0AA47C23273}"/>
              </a:ext>
            </a:extLst>
          </p:cNvPr>
          <p:cNvSpPr txBox="1">
            <a:spLocks noChangeArrowheads="1"/>
          </p:cNvSpPr>
          <p:nvPr/>
        </p:nvSpPr>
        <p:spPr bwMode="auto">
          <a:xfrm>
            <a:off x="9423401" y="3505200"/>
            <a:ext cx="4857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900">
                <a:solidFill>
                  <a:prstClr val="black"/>
                </a:solidFill>
                <a:latin typeface="Arial" panose="020B0604020202020204" pitchFamily="34" charset="0"/>
              </a:rPr>
              <a:t>Chine</a:t>
            </a:r>
          </a:p>
        </p:txBody>
      </p:sp>
    </p:spTree>
    <p:extLst>
      <p:ext uri="{BB962C8B-B14F-4D97-AF65-F5344CB8AC3E}">
        <p14:creationId xmlns:p14="http://schemas.microsoft.com/office/powerpoint/2010/main" val="151312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DD5FDF6B-D1B2-4D62-B7E1-47E7D1337E3B}"/>
              </a:ext>
            </a:extLst>
          </p:cNvPr>
          <p:cNvSpPr>
            <a:spLocks noGrp="1" noChangeArrowheads="1"/>
          </p:cNvSpPr>
          <p:nvPr>
            <p:ph idx="1"/>
          </p:nvPr>
        </p:nvSpPr>
        <p:spPr>
          <a:xfrm>
            <a:off x="4021810" y="1406471"/>
            <a:ext cx="6409841" cy="3452248"/>
          </a:xfrm>
        </p:spPr>
        <p:txBody>
          <a:bodyPr rtlCol="0">
            <a:normAutofit/>
          </a:bodyPr>
          <a:lstStyle/>
          <a:p>
            <a:pPr algn="just">
              <a:buFont typeface="Wingdings" panose="05000000000000000000" pitchFamily="2" charset="2"/>
              <a:buChar char="Ø"/>
              <a:defRPr/>
            </a:pPr>
            <a:r>
              <a:rPr lang="fr-FR" sz="2000" b="1"/>
              <a:t>NON</a:t>
            </a:r>
            <a:r>
              <a:rPr lang="fr-FR" sz="2000"/>
              <a:t>:</a:t>
            </a:r>
          </a:p>
          <a:p>
            <a:pPr marL="0" indent="0" algn="just">
              <a:buNone/>
              <a:defRPr/>
            </a:pPr>
            <a:r>
              <a:rPr lang="fr-FR" sz="2000"/>
              <a:t>Spécialisations initiales</a:t>
            </a:r>
          </a:p>
          <a:p>
            <a:pPr marL="0" indent="0" algn="just">
              <a:buNone/>
              <a:defRPr/>
            </a:pPr>
            <a:r>
              <a:rPr lang="fr-FR" sz="2000"/>
              <a:t>Stock de capital (financier, humain, …)</a:t>
            </a:r>
          </a:p>
          <a:p>
            <a:pPr marL="0" indent="0" algn="just">
              <a:buNone/>
              <a:defRPr/>
            </a:pPr>
            <a:r>
              <a:rPr lang="fr-FR" sz="2000"/>
              <a:t>Institutions</a:t>
            </a:r>
          </a:p>
          <a:p>
            <a:pPr marL="0" indent="0" algn="just">
              <a:buNone/>
              <a:defRPr/>
            </a:pPr>
            <a:r>
              <a:rPr lang="fr-FR" sz="2000"/>
              <a:t>Niveau technologique</a:t>
            </a:r>
          </a:p>
          <a:p>
            <a:pPr marL="0" indent="0" algn="just">
              <a:buNone/>
              <a:defRPr/>
            </a:pPr>
            <a:endParaRPr lang="fr-FR" sz="2900" i="1"/>
          </a:p>
          <a:p>
            <a:pPr>
              <a:buFont typeface="Wingdings" panose="05000000000000000000" pitchFamily="2" charset="2"/>
              <a:buChar char="Ø"/>
              <a:defRPr/>
            </a:pPr>
            <a:r>
              <a:rPr lang="fr-FR" sz="2000" b="1"/>
              <a:t>Ouverture internationale  précoce</a:t>
            </a:r>
            <a:endParaRPr lang="fr-FR" sz="2000"/>
          </a:p>
        </p:txBody>
      </p:sp>
      <p:sp>
        <p:nvSpPr>
          <p:cNvPr id="20483" name="Rectangle 406">
            <a:extLst>
              <a:ext uri="{FF2B5EF4-FFF2-40B4-BE49-F238E27FC236}">
                <a16:creationId xmlns:a16="http://schemas.microsoft.com/office/drawing/2014/main" id="{BC01293D-2925-4CE4-86D6-1E763E189986}"/>
              </a:ext>
            </a:extLst>
          </p:cNvPr>
          <p:cNvSpPr txBox="1">
            <a:spLocks noChangeArrowheads="1"/>
          </p:cNvSpPr>
          <p:nvPr/>
        </p:nvSpPr>
        <p:spPr bwMode="auto">
          <a:xfrm>
            <a:off x="2057400" y="152400"/>
            <a:ext cx="8229600" cy="706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a:solidFill>
                  <a:srgbClr val="000000"/>
                </a:solidFill>
              </a:rPr>
              <a:t>Quelles explications pour l’ASE ?</a:t>
            </a:r>
          </a:p>
        </p:txBody>
      </p:sp>
    </p:spTree>
    <p:extLst>
      <p:ext uri="{BB962C8B-B14F-4D97-AF65-F5344CB8AC3E}">
        <p14:creationId xmlns:p14="http://schemas.microsoft.com/office/powerpoint/2010/main" val="2552783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1D4876-6C45-46B4-9D5C-7CBBDE094BD0}"/>
              </a:ext>
            </a:extLst>
          </p:cNvPr>
          <p:cNvSpPr>
            <a:spLocks noGrp="1"/>
          </p:cNvSpPr>
          <p:nvPr>
            <p:ph type="title"/>
          </p:nvPr>
        </p:nvSpPr>
        <p:spPr>
          <a:xfrm>
            <a:off x="1580827" y="193730"/>
            <a:ext cx="8640305" cy="805912"/>
          </a:xfrm>
          <a:solidFill>
            <a:srgbClr val="FFFF00"/>
          </a:solidFill>
        </p:spPr>
        <p:txBody>
          <a:bodyPr>
            <a:normAutofit/>
          </a:bodyPr>
          <a:lstStyle/>
          <a:p>
            <a:r>
              <a:rPr lang="fr-FR" sz="3200" cap="small" dirty="0"/>
              <a:t>L’ASE dans la 1ere mondialisation  </a:t>
            </a:r>
            <a:r>
              <a:rPr lang="fr-FR" sz="3200" dirty="0"/>
              <a:t>/ les migrations</a:t>
            </a:r>
          </a:p>
        </p:txBody>
      </p:sp>
      <p:sp>
        <p:nvSpPr>
          <p:cNvPr id="5" name="Espace réservé du contenu 4">
            <a:extLst>
              <a:ext uri="{FF2B5EF4-FFF2-40B4-BE49-F238E27FC236}">
                <a16:creationId xmlns:a16="http://schemas.microsoft.com/office/drawing/2014/main" id="{2240B8B7-EEDF-4929-A68D-C6BA64DEB0E3}"/>
              </a:ext>
            </a:extLst>
          </p:cNvPr>
          <p:cNvSpPr>
            <a:spLocks noGrp="1"/>
          </p:cNvSpPr>
          <p:nvPr>
            <p:ph idx="1"/>
          </p:nvPr>
        </p:nvSpPr>
        <p:spPr>
          <a:xfrm>
            <a:off x="0" y="1368425"/>
            <a:ext cx="6964325" cy="4713398"/>
          </a:xfrm>
        </p:spPr>
        <p:txBody>
          <a:bodyPr>
            <a:normAutofit/>
          </a:bodyPr>
          <a:lstStyle/>
          <a:p>
            <a:pPr marL="0" indent="0">
              <a:buNone/>
            </a:pPr>
            <a:r>
              <a:rPr lang="fr-FR" b="1" dirty="0"/>
              <a:t>ASE était sous peuplée</a:t>
            </a:r>
          </a:p>
          <a:p>
            <a:r>
              <a:rPr lang="fr-FR" dirty="0"/>
              <a:t>Réponse d’un souverain indien à un ambassadeur du Siam (Thaïlande)</a:t>
            </a:r>
          </a:p>
          <a:p>
            <a:r>
              <a:rPr lang="fr-FR" sz="2400" i="1" dirty="0"/>
              <a:t>Certes le Siam est vaste mais reconnaissez que je gouverne des hommes alors que votre souverain règne sur des moustiques et des forêts </a:t>
            </a:r>
            <a:endParaRPr lang="fr-FR" sz="2400" dirty="0"/>
          </a:p>
          <a:p>
            <a:pPr marL="0" indent="0">
              <a:buNone/>
            </a:pPr>
            <a:endParaRPr lang="fr-FR" b="1" dirty="0"/>
          </a:p>
          <a:p>
            <a:pPr marL="0" indent="0">
              <a:buNone/>
            </a:pPr>
            <a:r>
              <a:rPr lang="fr-FR" b="1" dirty="0"/>
              <a:t>Exploiter les colonies d’ASE a exigé un apport considérable de main d’œuvre</a:t>
            </a:r>
          </a:p>
        </p:txBody>
      </p:sp>
      <p:pic>
        <p:nvPicPr>
          <p:cNvPr id="6" name="Image 5">
            <a:extLst>
              <a:ext uri="{FF2B5EF4-FFF2-40B4-BE49-F238E27FC236}">
                <a16:creationId xmlns:a16="http://schemas.microsoft.com/office/drawing/2014/main" id="{3079F44E-4886-444B-9124-1632E99482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30139" y="1679002"/>
            <a:ext cx="4819242" cy="4363656"/>
          </a:xfrm>
          <a:prstGeom prst="rect">
            <a:avLst/>
          </a:prstGeom>
          <a:noFill/>
          <a:ln>
            <a:noFill/>
          </a:ln>
        </p:spPr>
      </p:pic>
      <p:sp>
        <p:nvSpPr>
          <p:cNvPr id="4" name="ZoneTexte 3">
            <a:extLst>
              <a:ext uri="{FF2B5EF4-FFF2-40B4-BE49-F238E27FC236}">
                <a16:creationId xmlns:a16="http://schemas.microsoft.com/office/drawing/2014/main" id="{CCBF704A-39FD-42E1-A473-D63E7DAC87AE}"/>
              </a:ext>
            </a:extLst>
          </p:cNvPr>
          <p:cNvSpPr txBox="1"/>
          <p:nvPr/>
        </p:nvSpPr>
        <p:spPr>
          <a:xfrm>
            <a:off x="7304567" y="1350336"/>
            <a:ext cx="4795283" cy="369332"/>
          </a:xfrm>
          <a:prstGeom prst="rect">
            <a:avLst/>
          </a:prstGeom>
          <a:noFill/>
        </p:spPr>
        <p:txBody>
          <a:bodyPr wrap="square" rtlCol="0">
            <a:spAutoFit/>
          </a:bodyPr>
          <a:lstStyle/>
          <a:p>
            <a:r>
              <a:rPr lang="fr-FR" dirty="0"/>
              <a:t>Migrations vers les Etats Unis et l’ASE en milliers</a:t>
            </a:r>
          </a:p>
        </p:txBody>
      </p:sp>
    </p:spTree>
    <p:extLst>
      <p:ext uri="{BB962C8B-B14F-4D97-AF65-F5344CB8AC3E}">
        <p14:creationId xmlns:p14="http://schemas.microsoft.com/office/powerpoint/2010/main" val="2987658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2DBC60-9F05-48F1-A98A-E5F30FF2C892}"/>
              </a:ext>
            </a:extLst>
          </p:cNvPr>
          <p:cNvSpPr>
            <a:spLocks noGrp="1"/>
          </p:cNvSpPr>
          <p:nvPr>
            <p:ph type="title"/>
          </p:nvPr>
        </p:nvSpPr>
        <p:spPr>
          <a:xfrm>
            <a:off x="365405" y="242295"/>
            <a:ext cx="11505611" cy="747026"/>
          </a:xfrm>
          <a:solidFill>
            <a:srgbClr val="FFFF00"/>
          </a:solidFill>
        </p:spPr>
        <p:txBody>
          <a:bodyPr>
            <a:noAutofit/>
          </a:bodyPr>
          <a:lstStyle/>
          <a:p>
            <a:r>
              <a:rPr lang="fr-FR" sz="2800" cap="small" dirty="0"/>
              <a:t>L’ASE dans la 1ere mondialisation  </a:t>
            </a:r>
            <a:r>
              <a:rPr lang="fr-FR" sz="2800" dirty="0"/>
              <a:t>/  articulation Europe / Etats Unis et Japon</a:t>
            </a:r>
          </a:p>
        </p:txBody>
      </p:sp>
      <p:sp>
        <p:nvSpPr>
          <p:cNvPr id="5" name="Espace réservé du contenu 4">
            <a:extLst>
              <a:ext uri="{FF2B5EF4-FFF2-40B4-BE49-F238E27FC236}">
                <a16:creationId xmlns:a16="http://schemas.microsoft.com/office/drawing/2014/main" id="{C177A4BE-74BB-4F72-B0FB-A933ADEEDCA9}"/>
              </a:ext>
            </a:extLst>
          </p:cNvPr>
          <p:cNvSpPr>
            <a:spLocks noGrp="1"/>
          </p:cNvSpPr>
          <p:nvPr>
            <p:ph sz="half" idx="2"/>
          </p:nvPr>
        </p:nvSpPr>
        <p:spPr>
          <a:xfrm>
            <a:off x="122758" y="2997551"/>
            <a:ext cx="5680954" cy="3285914"/>
          </a:xfrm>
        </p:spPr>
        <p:txBody>
          <a:bodyPr>
            <a:normAutofit/>
          </a:bodyPr>
          <a:lstStyle/>
          <a:p>
            <a:endParaRPr lang="fr-FR" sz="3200" b="1" dirty="0"/>
          </a:p>
          <a:p>
            <a:endParaRPr lang="fr-FR" sz="3200" b="1" dirty="0"/>
          </a:p>
          <a:p>
            <a:r>
              <a:rPr lang="fr-FR" sz="2600" b="1" dirty="0"/>
              <a:t>L’Asie du Sud Est dégage un excédent sur les Etats Unis</a:t>
            </a:r>
          </a:p>
          <a:p>
            <a:r>
              <a:rPr lang="fr-FR" sz="2600" b="1" dirty="0"/>
              <a:t>L’excédent des colonies (en dollar</a:t>
            </a:r>
            <a:r>
              <a:rPr lang="fr-FR" sz="2600" dirty="0"/>
              <a:t>) contribue à financer le déficit de l’Europe avec les Etats Unis </a:t>
            </a:r>
          </a:p>
        </p:txBody>
      </p:sp>
      <p:sp>
        <p:nvSpPr>
          <p:cNvPr id="7" name="ZoneTexte 6">
            <a:extLst>
              <a:ext uri="{FF2B5EF4-FFF2-40B4-BE49-F238E27FC236}">
                <a16:creationId xmlns:a16="http://schemas.microsoft.com/office/drawing/2014/main" id="{F4376ABE-68CC-4785-9728-660AD5A8EDFB}"/>
              </a:ext>
            </a:extLst>
          </p:cNvPr>
          <p:cNvSpPr txBox="1"/>
          <p:nvPr/>
        </p:nvSpPr>
        <p:spPr>
          <a:xfrm>
            <a:off x="534075" y="850478"/>
            <a:ext cx="11929610" cy="2369880"/>
          </a:xfrm>
          <a:prstGeom prst="rect">
            <a:avLst/>
          </a:prstGeom>
          <a:noFill/>
        </p:spPr>
        <p:txBody>
          <a:bodyPr wrap="square" rtlCol="0">
            <a:spAutoFit/>
          </a:bodyPr>
          <a:lstStyle/>
          <a:p>
            <a:endParaRPr lang="fr-FR" sz="2800" dirty="0"/>
          </a:p>
          <a:p>
            <a:r>
              <a:rPr lang="fr-FR" sz="2400" dirty="0"/>
              <a:t>L’offre de l’ASE (étain, caoutchouc, pétrole) </a:t>
            </a:r>
            <a:r>
              <a:rPr lang="fr-FR" sz="2400" b="1" dirty="0"/>
              <a:t>répond plus à la demande américaine </a:t>
            </a:r>
            <a:r>
              <a:rPr lang="fr-FR" sz="2400" dirty="0"/>
              <a:t>(agro alimentaire, automobile) et japonaise qu’européenne et pendant la période coloniale</a:t>
            </a:r>
          </a:p>
          <a:p>
            <a:r>
              <a:rPr lang="fr-FR" sz="2400" i="1" dirty="0"/>
              <a:t>La part de l’</a:t>
            </a:r>
            <a:r>
              <a:rPr lang="fr-FR" sz="2400" b="1" i="1" dirty="0"/>
              <a:t>Europe</a:t>
            </a:r>
            <a:r>
              <a:rPr lang="fr-FR" sz="2400" i="1" dirty="0"/>
              <a:t> dans les </a:t>
            </a:r>
            <a:r>
              <a:rPr lang="fr-FR" sz="2400" b="1" i="1" dirty="0"/>
              <a:t>importations</a:t>
            </a:r>
            <a:r>
              <a:rPr lang="fr-FR" sz="2400" i="1" dirty="0"/>
              <a:t> d’Indonésie et de Malaisie </a:t>
            </a:r>
            <a:r>
              <a:rPr lang="fr-FR" sz="2400" b="1" i="1" dirty="0"/>
              <a:t>diminue.</a:t>
            </a:r>
          </a:p>
          <a:p>
            <a:r>
              <a:rPr lang="fr-FR" sz="2400" i="1" dirty="0"/>
              <a:t>La part des </a:t>
            </a:r>
            <a:r>
              <a:rPr lang="fr-FR" sz="2400" b="1" i="1" dirty="0"/>
              <a:t>Etats Unis </a:t>
            </a:r>
            <a:r>
              <a:rPr lang="fr-FR" sz="2400" i="1" dirty="0"/>
              <a:t>(et du Japon) dans les </a:t>
            </a:r>
            <a:r>
              <a:rPr lang="fr-FR" sz="2400" b="1" i="1" dirty="0"/>
              <a:t>exportations </a:t>
            </a:r>
            <a:r>
              <a:rPr lang="fr-FR" sz="2400" i="1" dirty="0"/>
              <a:t>d’ASE augmente</a:t>
            </a:r>
            <a:r>
              <a:rPr lang="fr-FR" sz="2400" dirty="0"/>
              <a:t>.</a:t>
            </a:r>
          </a:p>
          <a:p>
            <a:endParaRPr lang="fr-FR" sz="2400" dirty="0"/>
          </a:p>
        </p:txBody>
      </p:sp>
      <p:graphicFrame>
        <p:nvGraphicFramePr>
          <p:cNvPr id="3" name="Tableau 2">
            <a:extLst>
              <a:ext uri="{FF2B5EF4-FFF2-40B4-BE49-F238E27FC236}">
                <a16:creationId xmlns:a16="http://schemas.microsoft.com/office/drawing/2014/main" id="{0D12C6B5-B541-4744-8D86-7F8B5E902072}"/>
              </a:ext>
            </a:extLst>
          </p:cNvPr>
          <p:cNvGraphicFramePr>
            <a:graphicFrameLocks noGrp="1"/>
          </p:cNvGraphicFramePr>
          <p:nvPr>
            <p:extLst>
              <p:ext uri="{D42A27DB-BD31-4B8C-83A1-F6EECF244321}">
                <p14:modId xmlns:p14="http://schemas.microsoft.com/office/powerpoint/2010/main" val="2756694710"/>
              </p:ext>
            </p:extLst>
          </p:nvPr>
        </p:nvGraphicFramePr>
        <p:xfrm>
          <a:off x="5817141" y="3031915"/>
          <a:ext cx="6374859" cy="3147220"/>
        </p:xfrm>
        <a:graphic>
          <a:graphicData uri="http://schemas.openxmlformats.org/drawingml/2006/table">
            <a:tbl>
              <a:tblPr firstRow="1" firstCol="1" bandRow="1">
                <a:tableStyleId>{5C22544A-7EE6-4342-B048-85BDC9FD1C3A}</a:tableStyleId>
              </a:tblPr>
              <a:tblGrid>
                <a:gridCol w="1634771">
                  <a:extLst>
                    <a:ext uri="{9D8B030D-6E8A-4147-A177-3AD203B41FA5}">
                      <a16:colId xmlns:a16="http://schemas.microsoft.com/office/drawing/2014/main" val="416074987"/>
                    </a:ext>
                  </a:extLst>
                </a:gridCol>
                <a:gridCol w="1710215">
                  <a:extLst>
                    <a:ext uri="{9D8B030D-6E8A-4147-A177-3AD203B41FA5}">
                      <a16:colId xmlns:a16="http://schemas.microsoft.com/office/drawing/2014/main" val="852428602"/>
                    </a:ext>
                  </a:extLst>
                </a:gridCol>
                <a:gridCol w="2203733">
                  <a:extLst>
                    <a:ext uri="{9D8B030D-6E8A-4147-A177-3AD203B41FA5}">
                      <a16:colId xmlns:a16="http://schemas.microsoft.com/office/drawing/2014/main" val="4040493343"/>
                    </a:ext>
                  </a:extLst>
                </a:gridCol>
                <a:gridCol w="826140">
                  <a:extLst>
                    <a:ext uri="{9D8B030D-6E8A-4147-A177-3AD203B41FA5}">
                      <a16:colId xmlns:a16="http://schemas.microsoft.com/office/drawing/2014/main" val="1490232947"/>
                    </a:ext>
                  </a:extLst>
                </a:gridCol>
              </a:tblGrid>
              <a:tr h="1086675">
                <a:tc>
                  <a:txBody>
                    <a:bodyPr/>
                    <a:lstStyle/>
                    <a:p>
                      <a:pPr>
                        <a:lnSpc>
                          <a:spcPct val="107000"/>
                        </a:lnSpc>
                        <a:spcAft>
                          <a:spcPts val="0"/>
                        </a:spcAft>
                      </a:pPr>
                      <a:r>
                        <a:rPr lang="fr-FR" sz="1800" dirty="0">
                          <a:effectLst/>
                        </a:rPr>
                        <a:t>Millions de dollars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400" dirty="0">
                          <a:effectLst/>
                        </a:rPr>
                        <a:t>Etats-Unis /  (Pays Bas et Royaume-Uni) (1)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400" dirty="0">
                          <a:effectLst/>
                        </a:rPr>
                        <a:t>Etats-Unis/ (Indes Néerlandaises et Malaisie) (2)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400" dirty="0">
                          <a:effectLst/>
                        </a:rPr>
                        <a:t>(2)/(1</a:t>
                      </a:r>
                      <a:r>
                        <a:rPr lang="fr-FR" sz="1000" dirty="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9970430"/>
                  </a:ext>
                </a:extLst>
              </a:tr>
              <a:tr h="584462">
                <a:tc>
                  <a:txBody>
                    <a:bodyPr/>
                    <a:lstStyle/>
                    <a:p>
                      <a:pPr>
                        <a:lnSpc>
                          <a:spcPct val="107000"/>
                        </a:lnSpc>
                        <a:spcAft>
                          <a:spcPts val="0"/>
                        </a:spcAft>
                      </a:pPr>
                      <a:r>
                        <a:rPr lang="fr-FR" sz="2400" dirty="0">
                          <a:effectLst/>
                        </a:rPr>
                        <a:t>1921-25</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+ 651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a:effectLst/>
                        </a:rPr>
                        <a:t>                -  208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a:effectLst/>
                        </a:rPr>
                        <a:t>32%</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4339775"/>
                  </a:ext>
                </a:extLst>
              </a:tr>
              <a:tr h="584462">
                <a:tc>
                  <a:txBody>
                    <a:bodyPr/>
                    <a:lstStyle/>
                    <a:p>
                      <a:pPr>
                        <a:lnSpc>
                          <a:spcPct val="107000"/>
                        </a:lnSpc>
                        <a:spcAft>
                          <a:spcPts val="0"/>
                        </a:spcAft>
                      </a:pPr>
                      <a:r>
                        <a:rPr lang="fr-FR" sz="2400" dirty="0">
                          <a:effectLst/>
                        </a:rPr>
                        <a:t>1926-30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+ 561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a:effectLst/>
                        </a:rPr>
                        <a:t>- 327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a:effectLst/>
                        </a:rPr>
                        <a:t>58%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2021018"/>
                  </a:ext>
                </a:extLst>
              </a:tr>
              <a:tr h="412894">
                <a:tc>
                  <a:txBody>
                    <a:bodyPr/>
                    <a:lstStyle/>
                    <a:p>
                      <a:pPr>
                        <a:lnSpc>
                          <a:spcPct val="107000"/>
                        </a:lnSpc>
                        <a:spcAft>
                          <a:spcPts val="0"/>
                        </a:spcAft>
                      </a:pPr>
                      <a:r>
                        <a:rPr lang="fr-FR" sz="2400" dirty="0">
                          <a:effectLst/>
                        </a:rPr>
                        <a:t>1931-35</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+ 277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- 121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000" dirty="0">
                          <a:effectLst/>
                        </a:rPr>
                        <a:t>44%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9677485"/>
                  </a:ext>
                </a:extLst>
              </a:tr>
            </a:tbl>
          </a:graphicData>
        </a:graphic>
      </p:graphicFrame>
      <p:sp>
        <p:nvSpPr>
          <p:cNvPr id="4" name="ZoneTexte 3">
            <a:extLst>
              <a:ext uri="{FF2B5EF4-FFF2-40B4-BE49-F238E27FC236}">
                <a16:creationId xmlns:a16="http://schemas.microsoft.com/office/drawing/2014/main" id="{A50FF40B-0F74-4253-A1FE-7390E49EDFCC}"/>
              </a:ext>
            </a:extLst>
          </p:cNvPr>
          <p:cNvSpPr txBox="1"/>
          <p:nvPr/>
        </p:nvSpPr>
        <p:spPr>
          <a:xfrm>
            <a:off x="8190689" y="6167336"/>
            <a:ext cx="2821022" cy="646331"/>
          </a:xfrm>
          <a:prstGeom prst="rect">
            <a:avLst/>
          </a:prstGeom>
          <a:noFill/>
        </p:spPr>
        <p:txBody>
          <a:bodyPr wrap="square" rtlCol="0">
            <a:spAutoFit/>
          </a:bodyPr>
          <a:lstStyle/>
          <a:p>
            <a:r>
              <a:rPr lang="fr-FR" dirty="0"/>
              <a:t>Sources données historiques US</a:t>
            </a:r>
          </a:p>
        </p:txBody>
      </p:sp>
    </p:spTree>
    <p:extLst>
      <p:ext uri="{BB962C8B-B14F-4D97-AF65-F5344CB8AC3E}">
        <p14:creationId xmlns:p14="http://schemas.microsoft.com/office/powerpoint/2010/main" val="3476494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AF6C7-C26F-45AA-8349-03E5A8FBE200}"/>
              </a:ext>
            </a:extLst>
          </p:cNvPr>
          <p:cNvSpPr>
            <a:spLocks noGrp="1"/>
          </p:cNvSpPr>
          <p:nvPr>
            <p:ph type="title"/>
          </p:nvPr>
        </p:nvSpPr>
        <p:spPr>
          <a:xfrm>
            <a:off x="404601" y="271107"/>
            <a:ext cx="11574366" cy="821318"/>
          </a:xfrm>
          <a:solidFill>
            <a:srgbClr val="FFFF00"/>
          </a:solidFill>
        </p:spPr>
        <p:txBody>
          <a:bodyPr>
            <a:noAutofit/>
          </a:bodyPr>
          <a:lstStyle/>
          <a:p>
            <a:r>
              <a:rPr lang="fr-FR" sz="2800" b="1" cap="small" dirty="0">
                <a:highlight>
                  <a:srgbClr val="FFFF00"/>
                </a:highlight>
              </a:rPr>
              <a:t>L’Asie du Sud Est dans la seconde mondialisation </a:t>
            </a:r>
            <a:r>
              <a:rPr lang="fr-FR" sz="2800" dirty="0"/>
              <a:t/>
            </a:r>
            <a:br>
              <a:rPr lang="fr-FR" sz="2800" dirty="0"/>
            </a:br>
            <a:r>
              <a:rPr lang="fr-FR" sz="2800" dirty="0"/>
              <a:t>Le décrochage entre l’ASE, l’Afrique et l’Amérique Latine dans les années 1980</a:t>
            </a:r>
          </a:p>
        </p:txBody>
      </p:sp>
      <p:sp>
        <p:nvSpPr>
          <p:cNvPr id="3" name="Espace réservé du contenu 2">
            <a:extLst>
              <a:ext uri="{FF2B5EF4-FFF2-40B4-BE49-F238E27FC236}">
                <a16:creationId xmlns:a16="http://schemas.microsoft.com/office/drawing/2014/main" id="{ABACC91E-55C6-4AD4-9ED4-CCF48365D410}"/>
              </a:ext>
            </a:extLst>
          </p:cNvPr>
          <p:cNvSpPr>
            <a:spLocks noGrp="1"/>
          </p:cNvSpPr>
          <p:nvPr>
            <p:ph sz="half" idx="1"/>
          </p:nvPr>
        </p:nvSpPr>
        <p:spPr>
          <a:xfrm>
            <a:off x="233464" y="1475429"/>
            <a:ext cx="6019800" cy="4792345"/>
          </a:xfrm>
        </p:spPr>
        <p:txBody>
          <a:bodyPr>
            <a:normAutofit/>
          </a:bodyPr>
          <a:lstStyle/>
          <a:p>
            <a:pPr marL="0" indent="0">
              <a:buNone/>
            </a:pPr>
            <a:endParaRPr lang="fr-FR" dirty="0"/>
          </a:p>
          <a:p>
            <a:r>
              <a:rPr lang="fr-FR" dirty="0"/>
              <a:t>Jusqu’en 1980, la trajectoire de l’Asie du Sud Est n’est pas très différente de celle de l’Afrique et de l’Amérique Latine</a:t>
            </a:r>
          </a:p>
          <a:p>
            <a:r>
              <a:rPr lang="fr-FR" dirty="0"/>
              <a:t>La croissance de l’ASE s’est accélérée après le contre choc pétrolier du début de la décennie 1980 alors qu’elle a stagné en Amérique Latine et en Afrique.</a:t>
            </a:r>
          </a:p>
          <a:p>
            <a:endParaRPr lang="fr-FR" dirty="0"/>
          </a:p>
          <a:p>
            <a:endParaRPr lang="fr-FR" dirty="0"/>
          </a:p>
        </p:txBody>
      </p:sp>
      <p:graphicFrame>
        <p:nvGraphicFramePr>
          <p:cNvPr id="5" name="Espace réservé du contenu 4">
            <a:extLst>
              <a:ext uri="{FF2B5EF4-FFF2-40B4-BE49-F238E27FC236}">
                <a16:creationId xmlns:a16="http://schemas.microsoft.com/office/drawing/2014/main" id="{C6648B16-41AB-4221-A631-C85CF46E5113}"/>
              </a:ext>
            </a:extLst>
          </p:cNvPr>
          <p:cNvGraphicFramePr>
            <a:graphicFrameLocks noGrp="1"/>
          </p:cNvGraphicFramePr>
          <p:nvPr>
            <p:ph sz="half" idx="2"/>
            <p:extLst>
              <p:ext uri="{D42A27DB-BD31-4B8C-83A1-F6EECF244321}">
                <p14:modId xmlns:p14="http://schemas.microsoft.com/office/powerpoint/2010/main" val="2260153168"/>
              </p:ext>
            </p:extLst>
          </p:nvPr>
        </p:nvGraphicFramePr>
        <p:xfrm>
          <a:off x="7010400" y="165417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0966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1281946-5A86-4347-A2B2-F663A3EA309A}"/>
              </a:ext>
            </a:extLst>
          </p:cNvPr>
          <p:cNvSpPr>
            <a:spLocks noGrp="1"/>
          </p:cNvSpPr>
          <p:nvPr>
            <p:ph sz="half" idx="1"/>
          </p:nvPr>
        </p:nvSpPr>
        <p:spPr>
          <a:xfrm>
            <a:off x="470248" y="1156716"/>
            <a:ext cx="6609398" cy="5115243"/>
          </a:xfrm>
        </p:spPr>
        <p:txBody>
          <a:bodyPr>
            <a:normAutofit fontScale="62500" lnSpcReduction="20000"/>
          </a:bodyPr>
          <a:lstStyle/>
          <a:p>
            <a:pPr algn="just"/>
            <a:r>
              <a:rPr lang="fr-FR" sz="3400" dirty="0"/>
              <a:t>Les Etats Unis réagissent à la concurrence japonaise en imposant </a:t>
            </a:r>
            <a:r>
              <a:rPr lang="fr-FR" sz="3400" b="1" dirty="0"/>
              <a:t>l’</a:t>
            </a:r>
            <a:r>
              <a:rPr lang="fr-FR" sz="3400" b="1" dirty="0" err="1"/>
              <a:t>endaka</a:t>
            </a:r>
            <a:r>
              <a:rPr lang="fr-FR" sz="3400" b="1" dirty="0"/>
              <a:t> (Accord Plaza de  1985) et le yen s’apprécie de 40 % par rapport au dollar</a:t>
            </a:r>
          </a:p>
          <a:p>
            <a:pPr marL="0" indent="0" algn="just">
              <a:buNone/>
            </a:pPr>
            <a:endParaRPr lang="fr-FR" sz="3400" dirty="0"/>
          </a:p>
          <a:p>
            <a:pPr algn="just"/>
            <a:r>
              <a:rPr lang="fr-FR" sz="3400" dirty="0"/>
              <a:t>L’annonce de l’</a:t>
            </a:r>
            <a:r>
              <a:rPr lang="fr-FR" sz="3400" dirty="0" err="1"/>
              <a:t>endaka</a:t>
            </a:r>
            <a:r>
              <a:rPr lang="fr-FR" sz="3400" dirty="0"/>
              <a:t> est </a:t>
            </a:r>
          </a:p>
          <a:p>
            <a:pPr lvl="1" algn="just"/>
            <a:r>
              <a:rPr lang="fr-FR" sz="3400" dirty="0"/>
              <a:t>une </a:t>
            </a:r>
            <a:r>
              <a:rPr lang="fr-FR" sz="3400" b="1" dirty="0"/>
              <a:t>bonne nouvelle en Asie de l’Est </a:t>
            </a:r>
            <a:r>
              <a:rPr lang="fr-FR" sz="3400" dirty="0"/>
              <a:t>(Corée, Taiwan)</a:t>
            </a:r>
          </a:p>
          <a:p>
            <a:pPr algn="just"/>
            <a:r>
              <a:rPr lang="fr-FR" sz="3400" dirty="0"/>
              <a:t> 	</a:t>
            </a:r>
          </a:p>
          <a:p>
            <a:pPr lvl="1" algn="just"/>
            <a:r>
              <a:rPr lang="fr-FR" sz="3400" dirty="0"/>
              <a:t>une mauvaise nouvelle en Asie du Sud Est qui redoute la double peine (hausse du prix des importations japonaises et ralentissement de la demande japonaise)</a:t>
            </a:r>
          </a:p>
          <a:p>
            <a:pPr marL="0" indent="0" algn="just">
              <a:buNone/>
            </a:pPr>
            <a:endParaRPr lang="fr-FR" sz="3400" dirty="0"/>
          </a:p>
          <a:p>
            <a:pPr algn="just"/>
            <a:r>
              <a:rPr lang="fr-FR" sz="3400" dirty="0"/>
              <a:t>L’</a:t>
            </a:r>
            <a:r>
              <a:rPr lang="fr-FR" sz="3400" dirty="0" err="1"/>
              <a:t>endaka</a:t>
            </a:r>
            <a:r>
              <a:rPr lang="fr-FR" sz="3400" dirty="0"/>
              <a:t> précipite des </a:t>
            </a:r>
            <a:r>
              <a:rPr lang="fr-FR" sz="3400" b="1" dirty="0"/>
              <a:t>délocalisations japonaises</a:t>
            </a:r>
            <a:r>
              <a:rPr lang="fr-FR" sz="3400" dirty="0"/>
              <a:t>, et le redéploiement de l’activité des filiales japonaises présentes en Asie du Sud  Est vers l’exportation. </a:t>
            </a:r>
          </a:p>
          <a:p>
            <a:pPr algn="just"/>
            <a:r>
              <a:rPr lang="fr-FR" sz="3400" dirty="0"/>
              <a:t>La </a:t>
            </a:r>
            <a:r>
              <a:rPr lang="fr-FR" sz="3400" b="1" dirty="0"/>
              <a:t>part des produits manufacturés dans les exportations </a:t>
            </a:r>
            <a:r>
              <a:rPr lang="fr-FR" sz="3400" dirty="0"/>
              <a:t>des pays d’Asie du Sud Est (dont l’Indonésie, membre fondateur de l’OPEP) augmente rapidement</a:t>
            </a:r>
          </a:p>
          <a:p>
            <a:endParaRPr lang="fr-FR" dirty="0"/>
          </a:p>
        </p:txBody>
      </p:sp>
      <p:graphicFrame>
        <p:nvGraphicFramePr>
          <p:cNvPr id="5" name="Espace réservé du contenu 4">
            <a:extLst>
              <a:ext uri="{FF2B5EF4-FFF2-40B4-BE49-F238E27FC236}">
                <a16:creationId xmlns:a16="http://schemas.microsoft.com/office/drawing/2014/main" id="{70B047A8-587C-4596-A562-4AE1CAA6F176}"/>
              </a:ext>
            </a:extLst>
          </p:cNvPr>
          <p:cNvGraphicFramePr>
            <a:graphicFrameLocks noGrp="1"/>
          </p:cNvGraphicFramePr>
          <p:nvPr>
            <p:ph sz="half" idx="2"/>
            <p:extLst>
              <p:ext uri="{D42A27DB-BD31-4B8C-83A1-F6EECF244321}">
                <p14:modId xmlns:p14="http://schemas.microsoft.com/office/powerpoint/2010/main" val="400318013"/>
              </p:ext>
            </p:extLst>
          </p:nvPr>
        </p:nvGraphicFramePr>
        <p:xfrm>
          <a:off x="7458834" y="1849901"/>
          <a:ext cx="4549747" cy="3854984"/>
        </p:xfrm>
        <a:graphic>
          <a:graphicData uri="http://schemas.openxmlformats.org/drawingml/2006/chart">
            <c:chart xmlns:c="http://schemas.openxmlformats.org/drawingml/2006/chart" xmlns:r="http://schemas.openxmlformats.org/officeDocument/2006/relationships" r:id="rId2"/>
          </a:graphicData>
        </a:graphic>
      </p:graphicFrame>
      <p:sp>
        <p:nvSpPr>
          <p:cNvPr id="6" name="Titre 5">
            <a:extLst>
              <a:ext uri="{FF2B5EF4-FFF2-40B4-BE49-F238E27FC236}">
                <a16:creationId xmlns:a16="http://schemas.microsoft.com/office/drawing/2014/main" id="{E245514D-52FF-4F78-9847-0573A87AB56F}"/>
              </a:ext>
            </a:extLst>
          </p:cNvPr>
          <p:cNvSpPr>
            <a:spLocks noGrp="1"/>
          </p:cNvSpPr>
          <p:nvPr>
            <p:ph type="title"/>
          </p:nvPr>
        </p:nvSpPr>
        <p:spPr>
          <a:xfrm>
            <a:off x="281494" y="226578"/>
            <a:ext cx="11606212" cy="857756"/>
          </a:xfrm>
          <a:solidFill>
            <a:srgbClr val="FFFF00"/>
          </a:solidFill>
        </p:spPr>
        <p:txBody>
          <a:bodyPr>
            <a:normAutofit/>
          </a:bodyPr>
          <a:lstStyle/>
          <a:p>
            <a:r>
              <a:rPr lang="fr-FR" sz="2800" cap="small" dirty="0">
                <a:highlight>
                  <a:srgbClr val="FFFF00"/>
                </a:highlight>
                <a:latin typeface="+mn-lt"/>
              </a:rPr>
              <a:t>L’</a:t>
            </a:r>
            <a:r>
              <a:rPr lang="fr-FR" sz="2800" cap="small" dirty="0" err="1">
                <a:highlight>
                  <a:srgbClr val="FFFF00"/>
                </a:highlight>
                <a:latin typeface="+mn-lt"/>
              </a:rPr>
              <a:t>endaka</a:t>
            </a:r>
            <a:r>
              <a:rPr lang="fr-FR" sz="2800" cap="small" dirty="0">
                <a:highlight>
                  <a:srgbClr val="FFFF00"/>
                </a:highlight>
                <a:latin typeface="+mn-lt"/>
              </a:rPr>
              <a:t> est une des explications de la divergence des trajectoires ASE /Afrique </a:t>
            </a:r>
          </a:p>
        </p:txBody>
      </p:sp>
    </p:spTree>
    <p:extLst>
      <p:ext uri="{BB962C8B-B14F-4D97-AF65-F5344CB8AC3E}">
        <p14:creationId xmlns:p14="http://schemas.microsoft.com/office/powerpoint/2010/main" val="1747184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970ABF-A616-472E-BF97-CD0EBB6184BA}"/>
              </a:ext>
            </a:extLst>
          </p:cNvPr>
          <p:cNvSpPr txBox="1"/>
          <p:nvPr/>
        </p:nvSpPr>
        <p:spPr>
          <a:xfrm>
            <a:off x="8129588" y="1428750"/>
            <a:ext cx="4214812" cy="369332"/>
          </a:xfrm>
          <a:prstGeom prst="rect">
            <a:avLst/>
          </a:prstGeom>
          <a:noFill/>
        </p:spPr>
        <p:txBody>
          <a:bodyPr wrap="square" rtlCol="0">
            <a:spAutoFit/>
          </a:bodyPr>
          <a:lstStyle/>
          <a:p>
            <a:r>
              <a:rPr lang="fr-FR" b="1" dirty="0"/>
              <a:t>VA manufacturière par habitant en USD</a:t>
            </a:r>
          </a:p>
        </p:txBody>
      </p:sp>
      <p:sp>
        <p:nvSpPr>
          <p:cNvPr id="7" name="ZoneTexte 6">
            <a:extLst>
              <a:ext uri="{FF2B5EF4-FFF2-40B4-BE49-F238E27FC236}">
                <a16:creationId xmlns:a16="http://schemas.microsoft.com/office/drawing/2014/main" id="{0DF6F173-3882-4C93-B9A6-0DD727DC8E8F}"/>
              </a:ext>
            </a:extLst>
          </p:cNvPr>
          <p:cNvSpPr txBox="1"/>
          <p:nvPr/>
        </p:nvSpPr>
        <p:spPr>
          <a:xfrm>
            <a:off x="2386265" y="121381"/>
            <a:ext cx="7128246" cy="584775"/>
          </a:xfrm>
          <a:prstGeom prst="rect">
            <a:avLst/>
          </a:prstGeom>
          <a:noFill/>
        </p:spPr>
        <p:txBody>
          <a:bodyPr wrap="square" rtlCol="0">
            <a:spAutoFit/>
          </a:bodyPr>
          <a:lstStyle/>
          <a:p>
            <a:r>
              <a:rPr lang="fr-FR" sz="3200" dirty="0">
                <a:highlight>
                  <a:srgbClr val="FFFF00"/>
                </a:highlight>
              </a:rPr>
              <a:t>L’Asie du Sud Est s’est industrialisée</a:t>
            </a:r>
          </a:p>
        </p:txBody>
      </p:sp>
      <p:sp>
        <p:nvSpPr>
          <p:cNvPr id="9" name="ZoneTexte 8">
            <a:extLst>
              <a:ext uri="{FF2B5EF4-FFF2-40B4-BE49-F238E27FC236}">
                <a16:creationId xmlns:a16="http://schemas.microsoft.com/office/drawing/2014/main" id="{1F545210-AC47-42CF-AA22-8604A9BE427A}"/>
              </a:ext>
            </a:extLst>
          </p:cNvPr>
          <p:cNvSpPr txBox="1"/>
          <p:nvPr/>
        </p:nvSpPr>
        <p:spPr>
          <a:xfrm>
            <a:off x="852488" y="1138238"/>
            <a:ext cx="4214812" cy="646331"/>
          </a:xfrm>
          <a:prstGeom prst="rect">
            <a:avLst/>
          </a:prstGeom>
          <a:noFill/>
        </p:spPr>
        <p:txBody>
          <a:bodyPr wrap="square" rtlCol="0">
            <a:spAutoFit/>
          </a:bodyPr>
          <a:lstStyle/>
          <a:p>
            <a:r>
              <a:rPr lang="fr-FR" b="1" dirty="0"/>
              <a:t>Part dans les exportations manufacturières mondiales</a:t>
            </a:r>
          </a:p>
        </p:txBody>
      </p:sp>
      <p:graphicFrame>
        <p:nvGraphicFramePr>
          <p:cNvPr id="10" name="Graphique 9">
            <a:extLst>
              <a:ext uri="{FF2B5EF4-FFF2-40B4-BE49-F238E27FC236}">
                <a16:creationId xmlns:a16="http://schemas.microsoft.com/office/drawing/2014/main" id="{D1C6D829-F94B-49E2-AE9F-B27E5EB65955}"/>
              </a:ext>
            </a:extLst>
          </p:cNvPr>
          <p:cNvGraphicFramePr>
            <a:graphicFrameLocks/>
          </p:cNvGraphicFramePr>
          <p:nvPr>
            <p:extLst>
              <p:ext uri="{D42A27DB-BD31-4B8C-83A1-F6EECF244321}">
                <p14:modId xmlns:p14="http://schemas.microsoft.com/office/powerpoint/2010/main" val="934944208"/>
              </p:ext>
            </p:extLst>
          </p:nvPr>
        </p:nvGraphicFramePr>
        <p:xfrm>
          <a:off x="452434" y="1828801"/>
          <a:ext cx="4519616" cy="46005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a:extLst>
              <a:ext uri="{FF2B5EF4-FFF2-40B4-BE49-F238E27FC236}">
                <a16:creationId xmlns:a16="http://schemas.microsoft.com/office/drawing/2014/main" id="{DEA05DC0-3DD9-418E-90B7-AF4BEB46277C}"/>
              </a:ext>
            </a:extLst>
          </p:cNvPr>
          <p:cNvGraphicFramePr>
            <a:graphicFrameLocks/>
          </p:cNvGraphicFramePr>
          <p:nvPr>
            <p:extLst>
              <p:ext uri="{D42A27DB-BD31-4B8C-83A1-F6EECF244321}">
                <p14:modId xmlns:p14="http://schemas.microsoft.com/office/powerpoint/2010/main" val="4243634311"/>
              </p:ext>
            </p:extLst>
          </p:nvPr>
        </p:nvGraphicFramePr>
        <p:xfrm>
          <a:off x="7579895" y="2202281"/>
          <a:ext cx="3962400" cy="37528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13B5754F-CE61-4B8B-BF1D-3AC6F8D46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309" y="2369464"/>
            <a:ext cx="6130441" cy="368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re 1">
            <a:extLst>
              <a:ext uri="{FF2B5EF4-FFF2-40B4-BE49-F238E27FC236}">
                <a16:creationId xmlns:a16="http://schemas.microsoft.com/office/drawing/2014/main" id="{91EDCAF8-4FA1-4482-95B4-1C5102B663D8}"/>
              </a:ext>
            </a:extLst>
          </p:cNvPr>
          <p:cNvSpPr txBox="1">
            <a:spLocks/>
          </p:cNvSpPr>
          <p:nvPr/>
        </p:nvSpPr>
        <p:spPr>
          <a:xfrm>
            <a:off x="2057400" y="73160"/>
            <a:ext cx="8229600" cy="1096962"/>
          </a:xfrm>
          <a:prstGeom prst="rect">
            <a:avLst/>
          </a:prstGeom>
          <a:solidFill>
            <a:srgbClr val="FFFF00"/>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fr-FR" altLang="fr-FR" sz="3200">
                <a:solidFill>
                  <a:prstClr val="black"/>
                </a:solidFill>
                <a:latin typeface="Arial" charset="0"/>
                <a:ea typeface="+mn-ea"/>
                <a:cs typeface="+mn-cs"/>
              </a:rPr>
              <a:t>Egalement transformations internes: </a:t>
            </a:r>
          </a:p>
          <a:p>
            <a:pPr>
              <a:defRPr/>
            </a:pPr>
            <a:r>
              <a:rPr lang="fr-FR" altLang="fr-FR" sz="3200">
                <a:solidFill>
                  <a:prstClr val="black"/>
                </a:solidFill>
                <a:latin typeface="Arial" charset="0"/>
                <a:ea typeface="+mn-ea"/>
                <a:cs typeface="+mn-cs"/>
              </a:rPr>
              <a:t>L</a:t>
            </a:r>
            <a:r>
              <a:rPr lang="fr-FR" altLang="fr-FR" sz="3200"/>
              <a:t>e décollage de l’agriculture …</a:t>
            </a:r>
          </a:p>
        </p:txBody>
      </p:sp>
      <p:sp>
        <p:nvSpPr>
          <p:cNvPr id="36868" name="ZoneTexte 1">
            <a:extLst>
              <a:ext uri="{FF2B5EF4-FFF2-40B4-BE49-F238E27FC236}">
                <a16:creationId xmlns:a16="http://schemas.microsoft.com/office/drawing/2014/main" id="{714964F9-CFAC-468C-A5E3-65EA69D40FCE}"/>
              </a:ext>
            </a:extLst>
          </p:cNvPr>
          <p:cNvSpPr txBox="1">
            <a:spLocks noChangeArrowheads="1"/>
          </p:cNvSpPr>
          <p:nvPr/>
        </p:nvSpPr>
        <p:spPr bwMode="auto">
          <a:xfrm>
            <a:off x="3416301" y="1832057"/>
            <a:ext cx="4378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Arial" panose="020B0604020202020204" pitchFamily="34" charset="0"/>
              </a:rPr>
              <a:t>Rendement en riz en tonnes par hectare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a:extLst>
              <a:ext uri="{FF2B5EF4-FFF2-40B4-BE49-F238E27FC236}">
                <a16:creationId xmlns:a16="http://schemas.microsoft.com/office/drawing/2014/main" id="{D6831170-6F17-4FB5-A8DA-9B9E69434D4D}"/>
              </a:ext>
            </a:extLst>
          </p:cNvPr>
          <p:cNvSpPr txBox="1">
            <a:spLocks/>
          </p:cNvSpPr>
          <p:nvPr/>
        </p:nvSpPr>
        <p:spPr bwMode="auto">
          <a:xfrm>
            <a:off x="1981200" y="274638"/>
            <a:ext cx="8229600" cy="6165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a:cs typeface="Times New Roman" panose="02020603050405020304" pitchFamily="18" charset="0"/>
              </a:rPr>
              <a:t>Biens publics et education</a:t>
            </a:r>
          </a:p>
          <a:p>
            <a:pPr algn="ctr">
              <a:spcBef>
                <a:spcPct val="0"/>
              </a:spcBef>
              <a:buFontTx/>
              <a:buNone/>
            </a:pPr>
            <a:endParaRPr lang="fr-FR" altLang="fr-FR" sz="2800">
              <a:cs typeface="Times New Roman" panose="02020603050405020304" pitchFamily="18" charset="0"/>
            </a:endParaRPr>
          </a:p>
          <a:p>
            <a:pPr algn="ctr">
              <a:spcBef>
                <a:spcPct val="0"/>
              </a:spcBef>
              <a:buFontTx/>
              <a:buNone/>
            </a:pPr>
            <a:r>
              <a:rPr lang="fr-FR" altLang="fr-FR" sz="2800">
                <a:cs typeface="Times New Roman" panose="02020603050405020304" pitchFamily="18" charset="0"/>
              </a:rPr>
              <a:t>Nombre d’années de scolarité de la cohorte 20–24 ans</a:t>
            </a:r>
            <a:endParaRPr lang="fr-FR" altLang="fr-FR" sz="2800"/>
          </a:p>
        </p:txBody>
      </p:sp>
      <p:graphicFrame>
        <p:nvGraphicFramePr>
          <p:cNvPr id="3" name="Tableau 2">
            <a:extLst>
              <a:ext uri="{FF2B5EF4-FFF2-40B4-BE49-F238E27FC236}">
                <a16:creationId xmlns:a16="http://schemas.microsoft.com/office/drawing/2014/main" id="{426B22C9-6788-420B-A690-1C44A9A9F451}"/>
              </a:ext>
            </a:extLst>
          </p:cNvPr>
          <p:cNvGraphicFramePr>
            <a:graphicFrameLocks noGrp="1"/>
          </p:cNvGraphicFramePr>
          <p:nvPr/>
        </p:nvGraphicFramePr>
        <p:xfrm>
          <a:off x="3962400" y="1676400"/>
          <a:ext cx="5041900" cy="3703634"/>
        </p:xfrm>
        <a:graphic>
          <a:graphicData uri="http://schemas.openxmlformats.org/drawingml/2006/table">
            <a:tbl>
              <a:tblPr firstRow="1" firstCol="1" bandRow="1"/>
              <a:tblGrid>
                <a:gridCol w="1574655">
                  <a:extLst>
                    <a:ext uri="{9D8B030D-6E8A-4147-A177-3AD203B41FA5}">
                      <a16:colId xmlns:a16="http://schemas.microsoft.com/office/drawing/2014/main" val="20000"/>
                    </a:ext>
                  </a:extLst>
                </a:gridCol>
                <a:gridCol w="866185">
                  <a:extLst>
                    <a:ext uri="{9D8B030D-6E8A-4147-A177-3AD203B41FA5}">
                      <a16:colId xmlns:a16="http://schemas.microsoft.com/office/drawing/2014/main" val="20001"/>
                    </a:ext>
                  </a:extLst>
                </a:gridCol>
                <a:gridCol w="867020">
                  <a:extLst>
                    <a:ext uri="{9D8B030D-6E8A-4147-A177-3AD203B41FA5}">
                      <a16:colId xmlns:a16="http://schemas.microsoft.com/office/drawing/2014/main" val="20002"/>
                    </a:ext>
                  </a:extLst>
                </a:gridCol>
                <a:gridCol w="867020">
                  <a:extLst>
                    <a:ext uri="{9D8B030D-6E8A-4147-A177-3AD203B41FA5}">
                      <a16:colId xmlns:a16="http://schemas.microsoft.com/office/drawing/2014/main" val="20003"/>
                    </a:ext>
                  </a:extLst>
                </a:gridCol>
                <a:gridCol w="867020">
                  <a:extLst>
                    <a:ext uri="{9D8B030D-6E8A-4147-A177-3AD203B41FA5}">
                      <a16:colId xmlns:a16="http://schemas.microsoft.com/office/drawing/2014/main" val="20004"/>
                    </a:ext>
                  </a:extLst>
                </a:gridCol>
              </a:tblGrid>
              <a:tr h="336694">
                <a:tc>
                  <a:txBody>
                    <a:bodyPr/>
                    <a:lstStyle/>
                    <a:p>
                      <a:pPr algn="just">
                        <a:spcAft>
                          <a:spcPts val="0"/>
                        </a:spcAft>
                      </a:pP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1950</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1970</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1990</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2010</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6694">
                <a:tc>
                  <a:txBody>
                    <a:bodyPr/>
                    <a:lstStyle/>
                    <a:p>
                      <a:pPr algn="just">
                        <a:spcAft>
                          <a:spcPts val="0"/>
                        </a:spcAft>
                      </a:pPr>
                      <a:r>
                        <a:rPr lang="fr-FR" sz="1200">
                          <a:effectLst/>
                          <a:latin typeface="Calibri"/>
                          <a:ea typeface="Times New Roman"/>
                        </a:rPr>
                        <a:t>France</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4,9</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7,4</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10</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12,1</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6694">
                <a:tc>
                  <a:txBody>
                    <a:bodyPr/>
                    <a:lstStyle/>
                    <a:p>
                      <a:pPr algn="just">
                        <a:spcAft>
                          <a:spcPts val="0"/>
                        </a:spcAft>
                      </a:pPr>
                      <a:r>
                        <a:rPr lang="fr-FR" sz="1200">
                          <a:effectLst/>
                          <a:latin typeface="Calibri"/>
                          <a:ea typeface="Times New Roman"/>
                        </a:rPr>
                        <a:t>Singapour</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3,8</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5,3</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8,9</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13,6</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6694">
                <a:tc>
                  <a:txBody>
                    <a:bodyPr/>
                    <a:lstStyle/>
                    <a:p>
                      <a:pPr algn="just">
                        <a:spcAft>
                          <a:spcPts val="0"/>
                        </a:spcAft>
                      </a:pPr>
                      <a:r>
                        <a:rPr lang="fr-FR" sz="1200">
                          <a:effectLst/>
                          <a:latin typeface="Calibri"/>
                          <a:ea typeface="Times New Roman"/>
                        </a:rPr>
                        <a:t>Malaisie</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2,3</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6,1</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10,3</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12,2</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6694">
                <a:tc>
                  <a:txBody>
                    <a:bodyPr/>
                    <a:lstStyle/>
                    <a:p>
                      <a:pPr algn="just">
                        <a:spcAft>
                          <a:spcPts val="0"/>
                        </a:spcAft>
                      </a:pPr>
                      <a:r>
                        <a:rPr lang="fr-FR" sz="1200">
                          <a:effectLst/>
                          <a:latin typeface="Calibri"/>
                          <a:ea typeface="Times New Roman"/>
                        </a:rPr>
                        <a:t>Thaïlande</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3,1</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4,8</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7</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10,8</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6694">
                <a:tc>
                  <a:txBody>
                    <a:bodyPr/>
                    <a:lstStyle/>
                    <a:p>
                      <a:pPr algn="just">
                        <a:spcAft>
                          <a:spcPts val="0"/>
                        </a:spcAft>
                      </a:pPr>
                      <a:r>
                        <a:rPr lang="fr-FR" sz="1200">
                          <a:effectLst/>
                          <a:latin typeface="Calibri"/>
                          <a:ea typeface="Times New Roman"/>
                        </a:rPr>
                        <a:t>Philippines</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3,9</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6,5</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8,6</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10</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6694">
                <a:tc>
                  <a:txBody>
                    <a:bodyPr/>
                    <a:lstStyle/>
                    <a:p>
                      <a:pPr algn="just">
                        <a:spcAft>
                          <a:spcPts val="0"/>
                        </a:spcAft>
                      </a:pPr>
                      <a:r>
                        <a:rPr lang="fr-FR" sz="1200">
                          <a:effectLst/>
                          <a:latin typeface="Calibri"/>
                          <a:ea typeface="Times New Roman"/>
                        </a:rPr>
                        <a:t>Viet Nam</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2,3</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ns</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4,7</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9,1</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6694">
                <a:tc>
                  <a:txBody>
                    <a:bodyPr/>
                    <a:lstStyle/>
                    <a:p>
                      <a:pPr algn="just">
                        <a:spcAft>
                          <a:spcPts val="0"/>
                        </a:spcAft>
                      </a:pPr>
                      <a:r>
                        <a:rPr lang="fr-FR" sz="1200">
                          <a:effectLst/>
                          <a:latin typeface="Calibri"/>
                          <a:ea typeface="Times New Roman"/>
                        </a:rPr>
                        <a:t>Indonésie</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1,5</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4,4</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6,3</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8</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6694">
                <a:tc>
                  <a:txBody>
                    <a:bodyPr/>
                    <a:lstStyle/>
                    <a:p>
                      <a:pPr algn="just">
                        <a:spcAft>
                          <a:spcPts val="0"/>
                        </a:spcAft>
                      </a:pPr>
                      <a:r>
                        <a:rPr lang="fr-FR" sz="1200">
                          <a:effectLst/>
                          <a:latin typeface="Calibri"/>
                          <a:ea typeface="Times New Roman"/>
                        </a:rPr>
                        <a:t>Myanmar</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1,4</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1,8</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3,6</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7,2</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6694">
                <a:tc>
                  <a:txBody>
                    <a:bodyPr/>
                    <a:lstStyle/>
                    <a:p>
                      <a:pPr algn="just">
                        <a:spcAft>
                          <a:spcPts val="0"/>
                        </a:spcAft>
                      </a:pPr>
                      <a:r>
                        <a:rPr lang="fr-FR" sz="1200">
                          <a:effectLst/>
                          <a:latin typeface="Calibri"/>
                          <a:ea typeface="Times New Roman"/>
                        </a:rPr>
                        <a:t>Cambodge</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1,2</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3</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3,8</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6,3</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6694">
                <a:tc>
                  <a:txBody>
                    <a:bodyPr/>
                    <a:lstStyle/>
                    <a:p>
                      <a:pPr algn="just">
                        <a:spcAft>
                          <a:spcPts val="0"/>
                        </a:spcAft>
                      </a:pPr>
                      <a:r>
                        <a:rPr lang="fr-FR" sz="1200">
                          <a:effectLst/>
                          <a:latin typeface="Calibri"/>
                          <a:ea typeface="Times New Roman"/>
                        </a:rPr>
                        <a:t>Laos</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1,3</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2,9</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5,1</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ea typeface="Times New Roman"/>
                        </a:rPr>
                        <a:t>6,1</a:t>
                      </a:r>
                      <a:endParaRPr lang="fr-FR" sz="10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itre 1">
            <a:extLst>
              <a:ext uri="{FF2B5EF4-FFF2-40B4-BE49-F238E27FC236}">
                <a16:creationId xmlns:a16="http://schemas.microsoft.com/office/drawing/2014/main" id="{D6831170-6F17-4FB5-A8DA-9B9E69434D4D}"/>
              </a:ext>
            </a:extLst>
          </p:cNvPr>
          <p:cNvSpPr txBox="1">
            <a:spLocks/>
          </p:cNvSpPr>
          <p:nvPr/>
        </p:nvSpPr>
        <p:spPr bwMode="auto">
          <a:xfrm>
            <a:off x="1981200" y="5674050"/>
            <a:ext cx="8229600" cy="6165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a:cs typeface="Times New Roman" panose="02020603050405020304" pitchFamily="18" charset="0"/>
              </a:rPr>
              <a:t>+ stabilité (ASEAN…)</a:t>
            </a:r>
            <a:endParaRPr lang="fr-FR" altLang="fr-F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06">
            <a:extLst>
              <a:ext uri="{FF2B5EF4-FFF2-40B4-BE49-F238E27FC236}">
                <a16:creationId xmlns:a16="http://schemas.microsoft.com/office/drawing/2014/main" id="{053D3371-C0BD-4CA7-B19D-F0F261F8715C}"/>
              </a:ext>
            </a:extLst>
          </p:cNvPr>
          <p:cNvSpPr>
            <a:spLocks noGrp="1"/>
          </p:cNvSpPr>
          <p:nvPr>
            <p:ph type="title"/>
          </p:nvPr>
        </p:nvSpPr>
        <p:spPr>
          <a:xfrm>
            <a:off x="3414793" y="212646"/>
            <a:ext cx="5395993" cy="706437"/>
          </a:xfrm>
          <a:solidFill>
            <a:srgbClr val="FFFF00"/>
          </a:solidFill>
        </p:spPr>
        <p:txBody>
          <a:bodyPr/>
          <a:lstStyle/>
          <a:p>
            <a:pPr eaLnBrk="1" hangingPunct="1"/>
            <a:r>
              <a:rPr lang="fr-FR" altLang="fr-FR" sz="3200" dirty="0"/>
              <a:t>L’Asie du Sud Est</a:t>
            </a:r>
          </a:p>
        </p:txBody>
      </p:sp>
      <p:sp>
        <p:nvSpPr>
          <p:cNvPr id="16387" name="ZoneTexte 4">
            <a:extLst>
              <a:ext uri="{FF2B5EF4-FFF2-40B4-BE49-F238E27FC236}">
                <a16:creationId xmlns:a16="http://schemas.microsoft.com/office/drawing/2014/main" id="{4B6B4AA7-26F3-41A3-AE91-F17F5A97B8FA}"/>
              </a:ext>
            </a:extLst>
          </p:cNvPr>
          <p:cNvSpPr txBox="1">
            <a:spLocks noChangeArrowheads="1"/>
          </p:cNvSpPr>
          <p:nvPr/>
        </p:nvSpPr>
        <p:spPr bwMode="auto">
          <a:xfrm>
            <a:off x="6324600" y="2133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solidFill>
                <a:srgbClr val="000000"/>
              </a:solidFill>
              <a:latin typeface="Arial" panose="020B0604020202020204" pitchFamily="34" charset="0"/>
              <a:cs typeface="Arial" panose="020B0604020202020204" pitchFamily="34" charset="0"/>
            </a:endParaRPr>
          </a:p>
        </p:txBody>
      </p:sp>
      <p:pic>
        <p:nvPicPr>
          <p:cNvPr id="16389" name="Picture 4">
            <a:extLst>
              <a:ext uri="{FF2B5EF4-FFF2-40B4-BE49-F238E27FC236}">
                <a16:creationId xmlns:a16="http://schemas.microsoft.com/office/drawing/2014/main" id="{413E133F-DC9C-4AC2-B5F8-9A0122CF1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451" y="2001655"/>
            <a:ext cx="4546167" cy="322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767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A0875A97-820B-4774-9883-50B054CCD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74750"/>
            <a:ext cx="5791200" cy="428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Titre 1">
            <a:extLst>
              <a:ext uri="{FF2B5EF4-FFF2-40B4-BE49-F238E27FC236}">
                <a16:creationId xmlns:a16="http://schemas.microsoft.com/office/drawing/2014/main" id="{00BA8517-D7B3-4ADF-A4DD-023CF06764E0}"/>
              </a:ext>
            </a:extLst>
          </p:cNvPr>
          <p:cNvSpPr txBox="1">
            <a:spLocks/>
          </p:cNvSpPr>
          <p:nvPr/>
        </p:nvSpPr>
        <p:spPr bwMode="auto">
          <a:xfrm>
            <a:off x="1981200" y="274638"/>
            <a:ext cx="8229600" cy="487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a:t>Perspective ASE « L’apres Chine » a commencé</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DD5FDF6B-D1B2-4D62-B7E1-47E7D1337E3B}"/>
              </a:ext>
            </a:extLst>
          </p:cNvPr>
          <p:cNvSpPr>
            <a:spLocks noGrp="1" noChangeArrowheads="1"/>
          </p:cNvSpPr>
          <p:nvPr>
            <p:ph idx="1"/>
          </p:nvPr>
        </p:nvSpPr>
        <p:spPr>
          <a:xfrm>
            <a:off x="1744851" y="1154624"/>
            <a:ext cx="8686800" cy="5509647"/>
          </a:xfrm>
        </p:spPr>
        <p:txBody>
          <a:bodyPr rtlCol="0">
            <a:normAutofit/>
          </a:bodyPr>
          <a:lstStyle/>
          <a:p>
            <a:pPr>
              <a:buFont typeface="Wingdings" panose="05000000000000000000" pitchFamily="2" charset="2"/>
              <a:buChar char="Ø"/>
            </a:pPr>
            <a:r>
              <a:rPr lang="fr-FR" sz="2000"/>
              <a:t>La </a:t>
            </a:r>
            <a:r>
              <a:rPr lang="fr-FR" sz="2000" smtClean="0"/>
              <a:t>poursuite de la croissance </a:t>
            </a:r>
            <a:r>
              <a:rPr lang="fr-FR" sz="2000"/>
              <a:t>industrielle de la Chine </a:t>
            </a:r>
            <a:r>
              <a:rPr lang="fr-FR" sz="2000" smtClean="0"/>
              <a:t>:</a:t>
            </a:r>
          </a:p>
          <a:p>
            <a:pPr marL="0" indent="0">
              <a:buNone/>
            </a:pPr>
            <a:r>
              <a:rPr lang="fr-FR" sz="2000" smtClean="0"/>
              <a:t>+ tensions Chine-USA</a:t>
            </a:r>
            <a:endParaRPr lang="fr-FR" sz="2000"/>
          </a:p>
          <a:p>
            <a:r>
              <a:rPr lang="fr-FR" sz="2000"/>
              <a:t>Ouvre des fenêtres d’opportunités dans les industries de main d’œuvre </a:t>
            </a:r>
          </a:p>
          <a:p>
            <a:r>
              <a:rPr lang="fr-FR" sz="2000"/>
              <a:t>Les referme, et risque même de les verrouiller, dans les branches plus sophistiquées, </a:t>
            </a:r>
          </a:p>
          <a:p>
            <a:pPr marL="0" indent="0">
              <a:buNone/>
            </a:pPr>
            <a:endParaRPr lang="fr-FR" sz="2000"/>
          </a:p>
          <a:p>
            <a:pPr>
              <a:buFont typeface="Wingdings" panose="05000000000000000000" pitchFamily="2" charset="2"/>
              <a:buChar char="Ø"/>
            </a:pPr>
            <a:r>
              <a:rPr lang="fr-FR" sz="2000"/>
              <a:t> Les financements chinois irriguent les secteurs des infrastructures, de l’énergie et de l’immobilier de l’ASE + consolidation de la balance des services; </a:t>
            </a:r>
            <a:endParaRPr lang="fr-FR" sz="2000" smtClean="0"/>
          </a:p>
          <a:p>
            <a:pPr marL="0" indent="0">
              <a:buNone/>
            </a:pPr>
            <a:r>
              <a:rPr lang="fr-FR" sz="2000"/>
              <a:t> </a:t>
            </a:r>
            <a:r>
              <a:rPr lang="fr-FR" sz="2000" smtClean="0"/>
              <a:t>   Ne </a:t>
            </a:r>
            <a:r>
              <a:rPr lang="fr-FR" sz="2000"/>
              <a:t>favorisent pas la compétitivité industrielle</a:t>
            </a:r>
          </a:p>
          <a:p>
            <a:pPr marL="0" indent="0">
              <a:buNone/>
            </a:pPr>
            <a:endParaRPr lang="fr-FR" sz="2000"/>
          </a:p>
          <a:p>
            <a:pPr>
              <a:buFont typeface="Wingdings" panose="05000000000000000000" pitchFamily="2" charset="2"/>
              <a:buChar char="Ø"/>
            </a:pPr>
            <a:r>
              <a:rPr lang="fr-FR" sz="2000" b="1"/>
              <a:t>Implications : Convergence intra-ASEAN et plafonnement du rattrapage ?</a:t>
            </a:r>
          </a:p>
          <a:p>
            <a:pPr marL="0" indent="0">
              <a:buNone/>
            </a:pPr>
            <a:endParaRPr lang="fr-FR" sz="1100"/>
          </a:p>
          <a:p>
            <a:pPr marL="0" indent="0">
              <a:buNone/>
            </a:pPr>
            <a:r>
              <a:rPr lang="fr-FR" sz="2000"/>
              <a:t>Ces évolutions annoncent une croissance des industries de main d’œuvre </a:t>
            </a:r>
            <a:r>
              <a:rPr lang="fr-FR" sz="2000" u="sng"/>
              <a:t>et</a:t>
            </a:r>
            <a:r>
              <a:rPr lang="fr-FR" sz="2000"/>
              <a:t> un plafond de rattrapage industriel en ASE, qui impliquera un ralentissement de la progression des revenus pour les pays avancés de la région. </a:t>
            </a:r>
            <a:endParaRPr lang="fr-FR" sz="2900" i="1"/>
          </a:p>
          <a:p>
            <a:pPr marL="0" indent="0" algn="just">
              <a:buNone/>
              <a:defRPr/>
            </a:pPr>
            <a:endParaRPr lang="fr-FR" sz="2000"/>
          </a:p>
        </p:txBody>
      </p:sp>
      <p:sp>
        <p:nvSpPr>
          <p:cNvPr id="20483" name="Rectangle 406">
            <a:extLst>
              <a:ext uri="{FF2B5EF4-FFF2-40B4-BE49-F238E27FC236}">
                <a16:creationId xmlns:a16="http://schemas.microsoft.com/office/drawing/2014/main" id="{BC01293D-2925-4CE4-86D6-1E763E189986}"/>
              </a:ext>
            </a:extLst>
          </p:cNvPr>
          <p:cNvSpPr txBox="1">
            <a:spLocks noChangeArrowheads="1"/>
          </p:cNvSpPr>
          <p:nvPr/>
        </p:nvSpPr>
        <p:spPr bwMode="auto">
          <a:xfrm>
            <a:off x="1778430" y="266662"/>
            <a:ext cx="8229600" cy="706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a:solidFill>
                  <a:prstClr val="black"/>
                </a:solidFill>
                <a:latin typeface="Calibri" panose="020F0502020204030204"/>
              </a:rPr>
              <a:t>Perspective  ASE  : </a:t>
            </a:r>
            <a:r>
              <a:rPr lang="fr-FR" altLang="fr-FR">
                <a:solidFill>
                  <a:srgbClr val="000000"/>
                </a:solidFill>
              </a:rPr>
              <a:t>L’ombre Chinoise</a:t>
            </a:r>
          </a:p>
        </p:txBody>
      </p:sp>
    </p:spTree>
    <p:extLst>
      <p:ext uri="{BB962C8B-B14F-4D97-AF65-F5344CB8AC3E}">
        <p14:creationId xmlns:p14="http://schemas.microsoft.com/office/powerpoint/2010/main" val="1398006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5D514D5-CEE1-4689-AF0F-275297D90347}"/>
              </a:ext>
            </a:extLst>
          </p:cNvPr>
          <p:cNvSpPr>
            <a:spLocks noGrp="1"/>
          </p:cNvSpPr>
          <p:nvPr>
            <p:ph type="title"/>
          </p:nvPr>
        </p:nvSpPr>
        <p:spPr>
          <a:xfrm>
            <a:off x="2770322" y="2389323"/>
            <a:ext cx="7772400" cy="844550"/>
          </a:xfrm>
        </p:spPr>
        <p:txBody>
          <a:bodyPr/>
          <a:lstStyle/>
          <a:p>
            <a:pPr eaLnBrk="1" hangingPunct="1"/>
            <a:r>
              <a:rPr lang="fr-FR" altLang="fr-FR"/>
              <a:t>Merci</a:t>
            </a:r>
          </a:p>
        </p:txBody>
      </p:sp>
      <p:pic>
        <p:nvPicPr>
          <p:cNvPr id="41987" name="Picture 2">
            <a:extLst>
              <a:ext uri="{FF2B5EF4-FFF2-40B4-BE49-F238E27FC236}">
                <a16:creationId xmlns:a16="http://schemas.microsoft.com/office/drawing/2014/main" id="{FD598A8E-43E3-4C18-9CC7-2CE4514B5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1" y="1371601"/>
            <a:ext cx="3230563"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49F5D-2EC9-4B73-ACBC-E76633DE863F}"/>
              </a:ext>
            </a:extLst>
          </p:cNvPr>
          <p:cNvSpPr>
            <a:spLocks noGrp="1"/>
          </p:cNvSpPr>
          <p:nvPr>
            <p:ph type="title"/>
          </p:nvPr>
        </p:nvSpPr>
        <p:spPr>
          <a:xfrm>
            <a:off x="2850456" y="116238"/>
            <a:ext cx="7099456" cy="503694"/>
          </a:xfrm>
          <a:solidFill>
            <a:srgbClr val="FFFF00"/>
          </a:solidFill>
        </p:spPr>
        <p:txBody>
          <a:bodyPr>
            <a:normAutofit fontScale="90000"/>
          </a:bodyPr>
          <a:lstStyle/>
          <a:p>
            <a:r>
              <a:rPr lang="fr-FR" sz="3200"/>
              <a:t>Diversité des </a:t>
            </a:r>
            <a:r>
              <a:rPr lang="fr-FR" sz="3200" dirty="0"/>
              <a:t>économies d’Asie du Sud Est</a:t>
            </a:r>
          </a:p>
        </p:txBody>
      </p:sp>
      <p:sp>
        <p:nvSpPr>
          <p:cNvPr id="3" name="ZoneTexte 2">
            <a:extLst>
              <a:ext uri="{FF2B5EF4-FFF2-40B4-BE49-F238E27FC236}">
                <a16:creationId xmlns:a16="http://schemas.microsoft.com/office/drawing/2014/main" id="{04AA9487-638F-4206-81E1-82B2F8101EEA}"/>
              </a:ext>
            </a:extLst>
          </p:cNvPr>
          <p:cNvSpPr txBox="1"/>
          <p:nvPr/>
        </p:nvSpPr>
        <p:spPr>
          <a:xfrm>
            <a:off x="6994059" y="3200824"/>
            <a:ext cx="5642610" cy="3416320"/>
          </a:xfrm>
          <a:prstGeom prst="rect">
            <a:avLst/>
          </a:prstGeom>
          <a:noFill/>
        </p:spPr>
        <p:txBody>
          <a:bodyPr wrap="square" rtlCol="0">
            <a:spAutoFit/>
          </a:bodyPr>
          <a:lstStyle/>
          <a:p>
            <a:r>
              <a:rPr lang="fr-FR" dirty="0"/>
              <a:t>T</a:t>
            </a:r>
            <a:r>
              <a:rPr lang="fr-FR" b="1" dirty="0"/>
              <a:t>imor , le Laos </a:t>
            </a:r>
            <a:r>
              <a:rPr lang="fr-FR" dirty="0"/>
              <a:t>dans la catégorie </a:t>
            </a:r>
            <a:r>
              <a:rPr lang="fr-FR" b="1" dirty="0"/>
              <a:t>des Pays les Moins Avancés.</a:t>
            </a:r>
          </a:p>
          <a:p>
            <a:endParaRPr lang="fr-FR" dirty="0"/>
          </a:p>
          <a:p>
            <a:r>
              <a:rPr lang="fr-FR" b="1" dirty="0"/>
              <a:t>Brunei et Singapour </a:t>
            </a:r>
            <a:r>
              <a:rPr lang="fr-FR" dirty="0"/>
              <a:t>ont le niveau de </a:t>
            </a:r>
            <a:r>
              <a:rPr lang="fr-FR" b="1" dirty="0"/>
              <a:t>revenu le plus élevé au monde </a:t>
            </a:r>
            <a:r>
              <a:rPr lang="fr-FR" dirty="0"/>
              <a:t>(avec les Emirats et Luxembourg)</a:t>
            </a:r>
          </a:p>
          <a:p>
            <a:endParaRPr lang="fr-FR" dirty="0"/>
          </a:p>
          <a:p>
            <a:r>
              <a:rPr lang="fr-FR" dirty="0"/>
              <a:t>Les autres sont des pays à revenu intermédiaire : </a:t>
            </a:r>
          </a:p>
          <a:p>
            <a:r>
              <a:rPr lang="fr-FR" b="1" dirty="0"/>
              <a:t>L’Indonésie</a:t>
            </a:r>
            <a:r>
              <a:rPr lang="fr-FR" i="1" dirty="0"/>
              <a:t> proche de l’Equateur</a:t>
            </a:r>
          </a:p>
          <a:p>
            <a:r>
              <a:rPr lang="fr-FR" b="1" dirty="0"/>
              <a:t>La Malaisie </a:t>
            </a:r>
            <a:r>
              <a:rPr lang="fr-FR" i="1" dirty="0"/>
              <a:t>proche de la Hongrie</a:t>
            </a:r>
          </a:p>
          <a:p>
            <a:endParaRPr lang="fr-FR" i="1" dirty="0"/>
          </a:p>
          <a:p>
            <a:r>
              <a:rPr lang="fr-FR" i="1" dirty="0" err="1"/>
              <a:t>L’age</a:t>
            </a:r>
            <a:r>
              <a:rPr lang="fr-FR" i="1" dirty="0"/>
              <a:t> médian est de 28 ans </a:t>
            </a:r>
          </a:p>
          <a:p>
            <a:endParaRPr lang="fr-FR" dirty="0"/>
          </a:p>
        </p:txBody>
      </p:sp>
      <p:graphicFrame>
        <p:nvGraphicFramePr>
          <p:cNvPr id="13" name="Espace réservé du contenu 12">
            <a:extLst>
              <a:ext uri="{FF2B5EF4-FFF2-40B4-BE49-F238E27FC236}">
                <a16:creationId xmlns:a16="http://schemas.microsoft.com/office/drawing/2014/main" id="{3CC5EF50-5F7A-4DCA-AA3C-3B66E7E5D019}"/>
              </a:ext>
            </a:extLst>
          </p:cNvPr>
          <p:cNvGraphicFramePr>
            <a:graphicFrameLocks noGrp="1"/>
          </p:cNvGraphicFramePr>
          <p:nvPr>
            <p:ph idx="1"/>
            <p:extLst>
              <p:ext uri="{D42A27DB-BD31-4B8C-83A1-F6EECF244321}">
                <p14:modId xmlns:p14="http://schemas.microsoft.com/office/powerpoint/2010/main" val="1907457079"/>
              </p:ext>
            </p:extLst>
          </p:nvPr>
        </p:nvGraphicFramePr>
        <p:xfrm>
          <a:off x="680992" y="1095692"/>
          <a:ext cx="6108914" cy="5207835"/>
        </p:xfrm>
        <a:graphic>
          <a:graphicData uri="http://schemas.openxmlformats.org/drawingml/2006/table">
            <a:tbl>
              <a:tblPr firstRow="1" firstCol="1" bandRow="1">
                <a:tableStyleId>{5C22544A-7EE6-4342-B048-85BDC9FD1C3A}</a:tableStyleId>
              </a:tblPr>
              <a:tblGrid>
                <a:gridCol w="1142446">
                  <a:extLst>
                    <a:ext uri="{9D8B030D-6E8A-4147-A177-3AD203B41FA5}">
                      <a16:colId xmlns:a16="http://schemas.microsoft.com/office/drawing/2014/main" val="2107360031"/>
                    </a:ext>
                  </a:extLst>
                </a:gridCol>
                <a:gridCol w="952039">
                  <a:extLst>
                    <a:ext uri="{9D8B030D-6E8A-4147-A177-3AD203B41FA5}">
                      <a16:colId xmlns:a16="http://schemas.microsoft.com/office/drawing/2014/main" val="2655613552"/>
                    </a:ext>
                  </a:extLst>
                </a:gridCol>
                <a:gridCol w="761631">
                  <a:extLst>
                    <a:ext uri="{9D8B030D-6E8A-4147-A177-3AD203B41FA5}">
                      <a16:colId xmlns:a16="http://schemas.microsoft.com/office/drawing/2014/main" val="38965080"/>
                    </a:ext>
                  </a:extLst>
                </a:gridCol>
                <a:gridCol w="863181">
                  <a:extLst>
                    <a:ext uri="{9D8B030D-6E8A-4147-A177-3AD203B41FA5}">
                      <a16:colId xmlns:a16="http://schemas.microsoft.com/office/drawing/2014/main" val="353153398"/>
                    </a:ext>
                  </a:extLst>
                </a:gridCol>
                <a:gridCol w="866355">
                  <a:extLst>
                    <a:ext uri="{9D8B030D-6E8A-4147-A177-3AD203B41FA5}">
                      <a16:colId xmlns:a16="http://schemas.microsoft.com/office/drawing/2014/main" val="1133343198"/>
                    </a:ext>
                  </a:extLst>
                </a:gridCol>
                <a:gridCol w="761631">
                  <a:extLst>
                    <a:ext uri="{9D8B030D-6E8A-4147-A177-3AD203B41FA5}">
                      <a16:colId xmlns:a16="http://schemas.microsoft.com/office/drawing/2014/main" val="1573446936"/>
                    </a:ext>
                  </a:extLst>
                </a:gridCol>
                <a:gridCol w="761631">
                  <a:extLst>
                    <a:ext uri="{9D8B030D-6E8A-4147-A177-3AD203B41FA5}">
                      <a16:colId xmlns:a16="http://schemas.microsoft.com/office/drawing/2014/main" val="2114250610"/>
                    </a:ext>
                  </a:extLst>
                </a:gridCol>
              </a:tblGrid>
              <a:tr h="557885">
                <a:tc rowSpan="2">
                  <a:txBody>
                    <a:bodyPr/>
                    <a:lstStyle/>
                    <a:p>
                      <a:pPr algn="just" rtl="0" fontAlgn="ctr"/>
                      <a:r>
                        <a:rPr lang="fr-FR" sz="1200" u="none" strike="noStrike">
                          <a:effectLst/>
                        </a:rPr>
                        <a:t> </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Population</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Superficie</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PIB</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PIB/h</a:t>
                      </a:r>
                      <a:endParaRPr lang="fr-FR" sz="12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rtl="0" fontAlgn="ctr"/>
                      <a:r>
                        <a:rPr lang="fr-FR" sz="1200" u="none" strike="noStrike">
                          <a:effectLst/>
                        </a:rPr>
                        <a:t>IDH</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Age médian</a:t>
                      </a:r>
                      <a:endParaRPr lang="fr-FR"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46191868"/>
                  </a:ext>
                </a:extLst>
              </a:tr>
              <a:tr h="510867">
                <a:tc vMerge="1">
                  <a:txBody>
                    <a:bodyPr/>
                    <a:lstStyle/>
                    <a:p>
                      <a:endParaRPr lang="fr-FR"/>
                    </a:p>
                  </a:txBody>
                  <a:tcPr/>
                </a:tc>
                <a:tc>
                  <a:txBody>
                    <a:bodyPr/>
                    <a:lstStyle/>
                    <a:p>
                      <a:pPr algn="ctr" rtl="0" fontAlgn="ctr"/>
                      <a:r>
                        <a:rPr lang="fr-FR" sz="1200" u="none" strike="noStrike">
                          <a:effectLst/>
                        </a:rPr>
                        <a:t>(Million)</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(1000km</a:t>
                      </a:r>
                      <a:r>
                        <a:rPr lang="fr-FR" sz="1200" u="none" strike="noStrike" baseline="30000">
                          <a:effectLst/>
                        </a:rPr>
                        <a:t>2</a:t>
                      </a:r>
                      <a:r>
                        <a:rPr lang="fr-FR" sz="1200" u="none" strike="noStrike">
                          <a:effectLst/>
                        </a:rPr>
                        <a:t>)</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(Mds $)</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 ppa)</a:t>
                      </a:r>
                      <a:endParaRPr lang="fr-FR" sz="12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8327249"/>
                  </a:ext>
                </a:extLst>
              </a:tr>
              <a:tr h="264270">
                <a:tc>
                  <a:txBody>
                    <a:bodyPr/>
                    <a:lstStyle/>
                    <a:p>
                      <a:pPr algn="just" rtl="0" fontAlgn="ctr"/>
                      <a:r>
                        <a:rPr lang="fr-FR" sz="1200" u="none" strike="noStrike">
                          <a:effectLst/>
                        </a:rPr>
                        <a:t>Brunei</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0,64</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5,8</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14</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71789</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0,86</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30</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479389"/>
                  </a:ext>
                </a:extLst>
              </a:tr>
              <a:tr h="261917">
                <a:tc>
                  <a:txBody>
                    <a:bodyPr/>
                    <a:lstStyle/>
                    <a:p>
                      <a:pPr algn="just" rtl="0" fontAlgn="ctr"/>
                      <a:r>
                        <a:rPr lang="fr-FR" sz="1200" u="none" strike="noStrike">
                          <a:effectLst/>
                        </a:rPr>
                        <a:t>Cambodge</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15,5</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181</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24</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3465</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0,56</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24</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07804368"/>
                  </a:ext>
                </a:extLst>
              </a:tr>
              <a:tr h="261917">
                <a:tc>
                  <a:txBody>
                    <a:bodyPr/>
                    <a:lstStyle/>
                    <a:p>
                      <a:pPr algn="just" rtl="0" fontAlgn="ctr"/>
                      <a:r>
                        <a:rPr lang="fr-FR" sz="1200" u="none" strike="noStrike">
                          <a:effectLst/>
                        </a:rPr>
                        <a:t>Indonésie</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258,2</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1900</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1075</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10764</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0,69</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28</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7501473"/>
                  </a:ext>
                </a:extLst>
              </a:tr>
              <a:tr h="261917">
                <a:tc>
                  <a:txBody>
                    <a:bodyPr/>
                    <a:lstStyle/>
                    <a:p>
                      <a:pPr algn="just" rtl="0" fontAlgn="ctr"/>
                      <a:r>
                        <a:rPr lang="fr-FR" sz="1200" u="none" strike="noStrike">
                          <a:effectLst/>
                        </a:rPr>
                        <a:t>Laos</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6,7</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238</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18</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6073</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0,59</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23</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48474046"/>
                  </a:ext>
                </a:extLst>
              </a:tr>
              <a:tr h="261917">
                <a:tc>
                  <a:txBody>
                    <a:bodyPr/>
                    <a:lstStyle/>
                    <a:p>
                      <a:pPr algn="just" rtl="0" fontAlgn="ctr"/>
                      <a:r>
                        <a:rPr lang="fr-FR" sz="1200" u="none" strike="noStrike">
                          <a:effectLst/>
                        </a:rPr>
                        <a:t>Malaisie</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30,7</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329</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364</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25669</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0,79</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23</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75508274"/>
                  </a:ext>
                </a:extLst>
              </a:tr>
              <a:tr h="448111">
                <a:tc>
                  <a:txBody>
                    <a:bodyPr/>
                    <a:lstStyle/>
                    <a:p>
                      <a:pPr algn="just" rtl="0" fontAlgn="ctr"/>
                      <a:r>
                        <a:rPr lang="fr-FR" sz="1200" u="none" strike="noStrike">
                          <a:effectLst/>
                        </a:rPr>
                        <a:t>Myanmar</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52,4</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676</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71</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5305</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0,56</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28</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63382854"/>
                  </a:ext>
                </a:extLst>
              </a:tr>
              <a:tr h="448111">
                <a:tc>
                  <a:txBody>
                    <a:bodyPr/>
                    <a:lstStyle/>
                    <a:p>
                      <a:pPr algn="just" rtl="0" fontAlgn="ctr"/>
                      <a:r>
                        <a:rPr lang="fr-FR" sz="1200" u="none" strike="noStrike">
                          <a:effectLst/>
                        </a:rPr>
                        <a:t>Philippines</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101,7</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300</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332</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7236</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0,68</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24</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439261"/>
                  </a:ext>
                </a:extLst>
              </a:tr>
              <a:tr h="448111">
                <a:tc>
                  <a:txBody>
                    <a:bodyPr/>
                    <a:lstStyle/>
                    <a:p>
                      <a:pPr algn="just" rtl="0" fontAlgn="ctr"/>
                      <a:r>
                        <a:rPr lang="fr-FR" sz="1200" u="none" strike="noStrike">
                          <a:effectLst/>
                        </a:rPr>
                        <a:t>Singapour</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5,5</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0,7</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336</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81443</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0,93</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40</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76536823"/>
                  </a:ext>
                </a:extLst>
              </a:tr>
              <a:tr h="448111">
                <a:tc>
                  <a:txBody>
                    <a:bodyPr/>
                    <a:lstStyle/>
                    <a:p>
                      <a:pPr algn="just" rtl="0" fontAlgn="ctr"/>
                      <a:r>
                        <a:rPr lang="fr-FR" sz="1200" u="none" strike="noStrike">
                          <a:effectLst/>
                        </a:rPr>
                        <a:t>Timor</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1,3</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15</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3</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1981</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0,62</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17</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49228699"/>
                  </a:ext>
                </a:extLst>
              </a:tr>
              <a:tr h="261917">
                <a:tc>
                  <a:txBody>
                    <a:bodyPr/>
                    <a:lstStyle/>
                    <a:p>
                      <a:pPr algn="just" rtl="0" fontAlgn="ctr"/>
                      <a:r>
                        <a:rPr lang="fr-FR" sz="1200" u="none" strike="noStrike">
                          <a:effectLst/>
                        </a:rPr>
                        <a:t>Thaïlande</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68,7</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500</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478</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15683</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0,74</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28</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75675274"/>
                  </a:ext>
                </a:extLst>
              </a:tr>
              <a:tr h="261917">
                <a:tc>
                  <a:txBody>
                    <a:bodyPr/>
                    <a:lstStyle/>
                    <a:p>
                      <a:pPr algn="just" rtl="0" fontAlgn="ctr"/>
                      <a:r>
                        <a:rPr lang="fr-FR" sz="1200" u="none" strike="noStrike">
                          <a:effectLst/>
                        </a:rPr>
                        <a:t>Vietnam</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93,6</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331</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245</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5838</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0,68</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30</a:t>
                      </a:r>
                      <a:endParaRPr lang="fr-F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90687687"/>
                  </a:ext>
                </a:extLst>
              </a:tr>
              <a:tr h="510867">
                <a:tc>
                  <a:txBody>
                    <a:bodyPr/>
                    <a:lstStyle/>
                    <a:p>
                      <a:pPr algn="just" rtl="0" fontAlgn="ctr"/>
                      <a:r>
                        <a:rPr lang="fr-FR" sz="1200" u="none" strike="noStrike">
                          <a:effectLst/>
                        </a:rPr>
                        <a:t>Asie du Sud Est</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634,6</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4461</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2539</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ns</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200" u="none" strike="noStrike">
                          <a:effectLst/>
                        </a:rPr>
                        <a:t>ns</a:t>
                      </a:r>
                      <a:endParaRPr lang="fr-F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4450778"/>
                  </a:ext>
                </a:extLst>
              </a:tr>
            </a:tbl>
          </a:graphicData>
        </a:graphic>
      </p:graphicFrame>
    </p:spTree>
    <p:extLst>
      <p:ext uri="{BB962C8B-B14F-4D97-AF65-F5344CB8AC3E}">
        <p14:creationId xmlns:p14="http://schemas.microsoft.com/office/powerpoint/2010/main" val="1359020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06">
            <a:extLst>
              <a:ext uri="{FF2B5EF4-FFF2-40B4-BE49-F238E27FC236}">
                <a16:creationId xmlns:a16="http://schemas.microsoft.com/office/drawing/2014/main" id="{DE77E088-08C7-4F41-935F-4939FC122203}"/>
              </a:ext>
            </a:extLst>
          </p:cNvPr>
          <p:cNvSpPr>
            <a:spLocks noGrp="1"/>
          </p:cNvSpPr>
          <p:nvPr>
            <p:ph type="title"/>
          </p:nvPr>
        </p:nvSpPr>
        <p:spPr>
          <a:xfrm>
            <a:off x="1981200" y="274639"/>
            <a:ext cx="9048244" cy="706437"/>
          </a:xfrm>
          <a:solidFill>
            <a:srgbClr val="FFFF00"/>
          </a:solidFill>
        </p:spPr>
        <p:txBody>
          <a:bodyPr>
            <a:normAutofit fontScale="90000"/>
          </a:bodyPr>
          <a:lstStyle/>
          <a:p>
            <a:pPr eaLnBrk="1" hangingPunct="1"/>
            <a:r>
              <a:rPr lang="fr-FR" altLang="fr-FR" sz="3200" smtClean="0"/>
              <a:t>Asie, dont Asie du Sud Est </a:t>
            </a:r>
            <a:r>
              <a:rPr lang="fr-FR" altLang="fr-FR" sz="3200"/>
              <a:t>: Une croissance « miraculeuse »</a:t>
            </a:r>
          </a:p>
        </p:txBody>
      </p:sp>
      <p:sp>
        <p:nvSpPr>
          <p:cNvPr id="14339" name="ZoneTexte 4">
            <a:extLst>
              <a:ext uri="{FF2B5EF4-FFF2-40B4-BE49-F238E27FC236}">
                <a16:creationId xmlns:a16="http://schemas.microsoft.com/office/drawing/2014/main" id="{91EC36D8-C0F2-43FB-8013-2EDC4642E20E}"/>
              </a:ext>
            </a:extLst>
          </p:cNvPr>
          <p:cNvSpPr txBox="1">
            <a:spLocks noChangeArrowheads="1"/>
          </p:cNvSpPr>
          <p:nvPr/>
        </p:nvSpPr>
        <p:spPr bwMode="auto">
          <a:xfrm>
            <a:off x="6324600" y="2133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solidFill>
                <a:srgbClr val="000000"/>
              </a:solidFill>
              <a:latin typeface="Arial" panose="020B0604020202020204" pitchFamily="34" charset="0"/>
              <a:cs typeface="Arial" panose="020B0604020202020204" pitchFamily="34" charset="0"/>
            </a:endParaRPr>
          </a:p>
        </p:txBody>
      </p:sp>
      <p:sp>
        <p:nvSpPr>
          <p:cNvPr id="14340" name="ZoneTexte 5">
            <a:extLst>
              <a:ext uri="{FF2B5EF4-FFF2-40B4-BE49-F238E27FC236}">
                <a16:creationId xmlns:a16="http://schemas.microsoft.com/office/drawing/2014/main" id="{6674B22F-527D-4169-8889-1CB7377E465E}"/>
              </a:ext>
            </a:extLst>
          </p:cNvPr>
          <p:cNvSpPr txBox="1">
            <a:spLocks noChangeArrowheads="1"/>
          </p:cNvSpPr>
          <p:nvPr/>
        </p:nvSpPr>
        <p:spPr bwMode="auto">
          <a:xfrm>
            <a:off x="214439" y="1404008"/>
            <a:ext cx="8686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000000"/>
                </a:solidFill>
                <a:latin typeface="Arial" panose="020B0604020202020204" pitchFamily="34" charset="0"/>
                <a:cs typeface="Arial" panose="020B0604020202020204" pitchFamily="34" charset="0"/>
              </a:rPr>
              <a:t>revenu par habitant en % du niveau des Etats-Unis</a:t>
            </a:r>
          </a:p>
        </p:txBody>
      </p:sp>
      <p:pic>
        <p:nvPicPr>
          <p:cNvPr id="14341" name="Picture 2">
            <a:extLst>
              <a:ext uri="{FF2B5EF4-FFF2-40B4-BE49-F238E27FC236}">
                <a16:creationId xmlns:a16="http://schemas.microsoft.com/office/drawing/2014/main" id="{52B76881-701D-495F-9E9F-2F9386C99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39" y="1807056"/>
            <a:ext cx="4004027" cy="358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37684D9E-8E41-4428-A0AA-65D4ECE6D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933" y="1257417"/>
            <a:ext cx="4816616" cy="467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5138" y="4755940"/>
            <a:ext cx="251777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454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D466B053-26BA-4D62-BE15-87FB9DEA0304}"/>
              </a:ext>
            </a:extLst>
          </p:cNvPr>
          <p:cNvSpPr>
            <a:spLocks noGrp="1" noChangeArrowheads="1"/>
          </p:cNvSpPr>
          <p:nvPr>
            <p:ph idx="1"/>
          </p:nvPr>
        </p:nvSpPr>
        <p:spPr>
          <a:xfrm>
            <a:off x="1642820" y="929898"/>
            <a:ext cx="9004516" cy="5699502"/>
          </a:xfrm>
        </p:spPr>
        <p:txBody>
          <a:bodyPr rtlCol="0">
            <a:normAutofit fontScale="25000" lnSpcReduction="20000"/>
          </a:bodyPr>
          <a:lstStyle/>
          <a:p>
            <a:pPr algn="ctr">
              <a:buNone/>
              <a:defRPr/>
            </a:pPr>
            <a:r>
              <a:rPr lang="fr-FR" sz="5000" b="1"/>
              <a:t>«</a:t>
            </a:r>
            <a:r>
              <a:rPr lang="fr-FR" sz="9600" b="1"/>
              <a:t> Miracles » et mystères de la croissance Asiatique</a:t>
            </a:r>
          </a:p>
          <a:p>
            <a:pPr>
              <a:buNone/>
              <a:defRPr/>
            </a:pPr>
            <a:endParaRPr lang="fr-FR" sz="2500" b="1"/>
          </a:p>
          <a:p>
            <a:pPr algn="just">
              <a:buFont typeface="Wingdings" panose="05000000000000000000" pitchFamily="2" charset="2"/>
              <a:buChar char="Ø"/>
              <a:defRPr/>
            </a:pPr>
            <a:r>
              <a:rPr lang="fr-FR" sz="6400"/>
              <a:t>Apres le « miracle » japonais, vient le temps des « miracles » de la Corée, de Taiwan, de Singapour, puis celui de l’ensemble de l’Asie de l’Est (Banque Mondiale 1993), sans la Chine !</a:t>
            </a:r>
          </a:p>
          <a:p>
            <a:pPr algn="just">
              <a:defRPr/>
            </a:pPr>
            <a:endParaRPr lang="fr-FR" sz="6400"/>
          </a:p>
          <a:p>
            <a:pPr algn="just">
              <a:buFont typeface="Wingdings" panose="05000000000000000000" pitchFamily="2" charset="2"/>
              <a:buChar char="Ø"/>
              <a:defRPr/>
            </a:pPr>
            <a:r>
              <a:rPr lang="fr-FR" sz="6400"/>
              <a:t>Un miracle n’est pas reproductible ; difficile d’en tirer des leçons, de politique économique par exemple.  Pas de modèle derrière ces succes en Asie. Ils sont exceptionnels !</a:t>
            </a:r>
          </a:p>
          <a:p>
            <a:pPr algn="just">
              <a:buNone/>
              <a:defRPr/>
            </a:pPr>
            <a:endParaRPr lang="fr-FR" sz="4400"/>
          </a:p>
          <a:p>
            <a:pPr algn="just">
              <a:defRPr/>
            </a:pPr>
            <a:r>
              <a:rPr lang="fr-FR" sz="6400"/>
              <a:t>I. Sachs, 1987 : « </a:t>
            </a:r>
            <a:r>
              <a:rPr lang="fr-FR" sz="6400" b="1" i="1"/>
              <a:t>il n’y a pas de place pour de nouveaux Japon</a:t>
            </a:r>
            <a:r>
              <a:rPr lang="fr-FR" sz="6400" i="1"/>
              <a:t>, ni pour une nouvelle bande des quatre, tellement est grande la vulnérabilité à laquelle s’exposent des pays fortement dépendants de l’acces aux marchés de pays industrialisés. Il est irresponsable de projeter la performance passée des nouveaux pays industriels (…) et de la présenter comme modèle à suivre par d’autres pays en développement</a:t>
            </a:r>
            <a:r>
              <a:rPr lang="fr-FR" sz="6400"/>
              <a:t> ». </a:t>
            </a:r>
          </a:p>
          <a:p>
            <a:pPr algn="just">
              <a:defRPr/>
            </a:pPr>
            <a:endParaRPr lang="fr-FR" sz="3600"/>
          </a:p>
          <a:p>
            <a:pPr algn="just">
              <a:defRPr/>
            </a:pPr>
            <a:r>
              <a:rPr lang="fr-FR" sz="6400"/>
              <a:t>B . Cumings, 1987 : « </a:t>
            </a:r>
            <a:r>
              <a:rPr lang="fr-FR" sz="6400" i="1"/>
              <a:t>Les succes de développement de Taiwan et de la Corée sont </a:t>
            </a:r>
            <a:r>
              <a:rPr lang="fr-FR" sz="6400" b="1" i="1"/>
              <a:t>historiquement et régionalement spécifiques, et donc ne fournissent aucun modèle</a:t>
            </a:r>
            <a:r>
              <a:rPr lang="fr-FR" sz="6400" i="1"/>
              <a:t> réellement adaptables pour d’autres pays en développement intéressés par une émulation</a:t>
            </a:r>
            <a:r>
              <a:rPr lang="fr-FR" sz="6400"/>
              <a:t> » !</a:t>
            </a:r>
          </a:p>
          <a:p>
            <a:pPr algn="just">
              <a:buNone/>
              <a:defRPr/>
            </a:pPr>
            <a:endParaRPr lang="fr-FR" sz="4400" b="1"/>
          </a:p>
          <a:p>
            <a:pPr algn="just">
              <a:defRPr/>
            </a:pPr>
            <a:r>
              <a:rPr lang="fr-FR" sz="6400"/>
              <a:t>Wade, 1990 :  « Le</a:t>
            </a:r>
            <a:r>
              <a:rPr lang="fr-FR" sz="6400" i="1"/>
              <a:t> succes des NPI ne semble </a:t>
            </a:r>
            <a:r>
              <a:rPr lang="fr-FR" sz="6400" b="1" i="1"/>
              <a:t>pas reproductible </a:t>
            </a:r>
            <a:r>
              <a:rPr lang="fr-FR" sz="6400" i="1"/>
              <a:t>car il a bénéficié d’une expansion du commerce mondial qui est terminée. </a:t>
            </a:r>
          </a:p>
          <a:p>
            <a:pPr marL="0" indent="0" algn="just">
              <a:buNone/>
              <a:defRPr/>
            </a:pPr>
            <a:endParaRPr lang="fr-FR" sz="3600" i="1"/>
          </a:p>
          <a:p>
            <a:pPr algn="just">
              <a:defRPr/>
            </a:pPr>
            <a:r>
              <a:rPr lang="fr-FR" sz="6400"/>
              <a:t>Pour Losch et al, CIRAD puis OCDE (2015) « </a:t>
            </a:r>
            <a:r>
              <a:rPr lang="fr-FR" sz="6400" i="1"/>
              <a:t>Les pays d’Amérique latine et d’Asie ont en effet amorcé leur transition dans </a:t>
            </a:r>
            <a:r>
              <a:rPr lang="fr-FR" sz="6400" b="1" i="1"/>
              <a:t>une période très particulière</a:t>
            </a:r>
            <a:r>
              <a:rPr lang="fr-FR" sz="6400" i="1"/>
              <a:t> de l’histoire mondiale qui est celle du «développement national autocentré» qui a caractérisé le régime international entre la crise financière de 1929 et les années 1970 ».</a:t>
            </a:r>
            <a:endParaRPr lang="fr-FR" sz="6400"/>
          </a:p>
          <a:p>
            <a:pPr algn="just">
              <a:defRPr/>
            </a:pPr>
            <a:endParaRPr lang="fr-FR" sz="6400" i="1"/>
          </a:p>
        </p:txBody>
      </p:sp>
      <p:sp>
        <p:nvSpPr>
          <p:cNvPr id="18435" name="Rectangle 406">
            <a:extLst>
              <a:ext uri="{FF2B5EF4-FFF2-40B4-BE49-F238E27FC236}">
                <a16:creationId xmlns:a16="http://schemas.microsoft.com/office/drawing/2014/main" id="{BEF6C40D-8967-4AC9-BE7E-94335A06FBD8}"/>
              </a:ext>
            </a:extLst>
          </p:cNvPr>
          <p:cNvSpPr txBox="1">
            <a:spLocks noChangeArrowheads="1"/>
          </p:cNvSpPr>
          <p:nvPr/>
        </p:nvSpPr>
        <p:spPr bwMode="auto">
          <a:xfrm>
            <a:off x="1903709" y="111906"/>
            <a:ext cx="8229600" cy="6087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a:solidFill>
                  <a:srgbClr val="000000"/>
                </a:solidFill>
              </a:rPr>
              <a:t>Souvent négligée, voire niée </a:t>
            </a:r>
          </a:p>
        </p:txBody>
      </p:sp>
    </p:spTree>
    <p:extLst>
      <p:ext uri="{BB962C8B-B14F-4D97-AF65-F5344CB8AC3E}">
        <p14:creationId xmlns:p14="http://schemas.microsoft.com/office/powerpoint/2010/main" val="3327337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DD5FDF6B-D1B2-4D62-B7E1-47E7D1337E3B}"/>
              </a:ext>
            </a:extLst>
          </p:cNvPr>
          <p:cNvSpPr>
            <a:spLocks noGrp="1" noChangeArrowheads="1"/>
          </p:cNvSpPr>
          <p:nvPr>
            <p:ph idx="1"/>
          </p:nvPr>
        </p:nvSpPr>
        <p:spPr>
          <a:xfrm>
            <a:off x="1744851" y="1406471"/>
            <a:ext cx="8686800" cy="5257800"/>
          </a:xfrm>
        </p:spPr>
        <p:txBody>
          <a:bodyPr rtlCol="0">
            <a:normAutofit/>
          </a:bodyPr>
          <a:lstStyle/>
          <a:p>
            <a:pPr algn="just">
              <a:buFont typeface="Wingdings" panose="05000000000000000000" pitchFamily="2" charset="2"/>
              <a:buChar char="Ø"/>
              <a:defRPr/>
            </a:pPr>
            <a:r>
              <a:rPr lang="fr-FR" sz="2000"/>
              <a:t>Ainsi, </a:t>
            </a:r>
            <a:r>
              <a:rPr lang="fr-FR" sz="2000" b="1"/>
              <a:t>le progrès économique </a:t>
            </a:r>
            <a:r>
              <a:rPr lang="fr-FR" sz="2000"/>
              <a:t>de près de la moitié de la population du monde en développement au cours du dernier demi-siècle est d’abord traité comme </a:t>
            </a:r>
            <a:r>
              <a:rPr lang="fr-FR" sz="2000" b="1"/>
              <a:t>une succession de cas particuliers; une addition d’exceptions !</a:t>
            </a:r>
            <a:endParaRPr lang="fr-FR" sz="2900" i="1"/>
          </a:p>
          <a:p>
            <a:pPr marL="0" indent="0" algn="just">
              <a:buNone/>
              <a:defRPr/>
            </a:pPr>
            <a:endParaRPr lang="fr-FR" sz="2900" i="1"/>
          </a:p>
          <a:p>
            <a:pPr>
              <a:buFont typeface="Wingdings" panose="05000000000000000000" pitchFamily="2" charset="2"/>
              <a:buChar char="Ø"/>
              <a:defRPr/>
            </a:pPr>
            <a:r>
              <a:rPr lang="fr-FR" sz="2000" b="1"/>
              <a:t>Puis, des d’interprétations qui alimenteront le consensus de Washington</a:t>
            </a:r>
          </a:p>
          <a:p>
            <a:pPr algn="just">
              <a:defRPr/>
            </a:pPr>
            <a:r>
              <a:rPr lang="fr-FR" sz="2000"/>
              <a:t>Les organisations internationales présentent ces succes comme dus aux mesures précoces  de libéralisation économique: libre-échange: Westphal ; en interne, sur le respect des forces du marché: Belassa, "</a:t>
            </a:r>
            <a:r>
              <a:rPr lang="fr-FR" sz="2000" i="1"/>
              <a:t>L'expérience indique que les pays qui n'ont pas planifié ont eu de bien meilleures performances économiques que ceux qui ont compté sur des méthodes de planification. Les pays qui n'ont pas planifié incluent Taïwan, la Corée du Sud, Israël et le Brésil ; L'Inde a planifié »</a:t>
            </a:r>
          </a:p>
          <a:p>
            <a:pPr marL="0" indent="0" algn="just">
              <a:buNone/>
              <a:defRPr/>
            </a:pPr>
            <a:endParaRPr lang="fr-FR" sz="2900" i="1"/>
          </a:p>
          <a:p>
            <a:pPr marL="0" indent="0" algn="just">
              <a:buNone/>
              <a:defRPr/>
            </a:pPr>
            <a:endParaRPr lang="fr-FR" sz="2000"/>
          </a:p>
        </p:txBody>
      </p:sp>
      <p:sp>
        <p:nvSpPr>
          <p:cNvPr id="20483" name="Rectangle 406">
            <a:extLst>
              <a:ext uri="{FF2B5EF4-FFF2-40B4-BE49-F238E27FC236}">
                <a16:creationId xmlns:a16="http://schemas.microsoft.com/office/drawing/2014/main" id="{BC01293D-2925-4CE4-86D6-1E763E189986}"/>
              </a:ext>
            </a:extLst>
          </p:cNvPr>
          <p:cNvSpPr txBox="1">
            <a:spLocks noChangeArrowheads="1"/>
          </p:cNvSpPr>
          <p:nvPr/>
        </p:nvSpPr>
        <p:spPr bwMode="auto">
          <a:xfrm>
            <a:off x="2057400" y="152400"/>
            <a:ext cx="8229600" cy="706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a:solidFill>
                  <a:srgbClr val="000000"/>
                </a:solidFill>
              </a:rPr>
              <a:t>Niée puis instrumentalisée</a:t>
            </a:r>
          </a:p>
        </p:txBody>
      </p:sp>
    </p:spTree>
    <p:extLst>
      <p:ext uri="{BB962C8B-B14F-4D97-AF65-F5344CB8AC3E}">
        <p14:creationId xmlns:p14="http://schemas.microsoft.com/office/powerpoint/2010/main" val="48907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02FE3B19-0C76-4C54-AC03-3037DAE14834}"/>
              </a:ext>
            </a:extLst>
          </p:cNvPr>
          <p:cNvSpPr>
            <a:spLocks noGrp="1"/>
          </p:cNvSpPr>
          <p:nvPr>
            <p:ph idx="1"/>
          </p:nvPr>
        </p:nvSpPr>
        <p:spPr>
          <a:xfrm>
            <a:off x="1828800" y="2057400"/>
            <a:ext cx="8534400" cy="4506132"/>
          </a:xfrm>
        </p:spPr>
        <p:txBody>
          <a:bodyPr/>
          <a:lstStyle/>
          <a:p>
            <a:pPr algn="just" eaLnBrk="1" hangingPunct="1"/>
            <a:r>
              <a:rPr lang="fr-FR" altLang="fr-FR" sz="2000" b="1"/>
              <a:t>Incohérence</a:t>
            </a:r>
            <a:r>
              <a:rPr lang="fr-FR" altLang="fr-FR" sz="2000"/>
              <a:t> : La croissance ne se serait plus due à l’absence d'Etat, mais se serait réalisée en dépit de son intervention !</a:t>
            </a:r>
          </a:p>
          <a:p>
            <a:pPr algn="just" eaLnBrk="1" hangingPunct="1"/>
            <a:endParaRPr lang="fr-FR" altLang="fr-FR" sz="2000"/>
          </a:p>
          <a:p>
            <a:pPr algn="just"/>
            <a:r>
              <a:rPr lang="fr-FR" altLang="fr-FR" sz="2000" b="1"/>
              <a:t>Réécriture de l’histoire </a:t>
            </a:r>
            <a:r>
              <a:rPr lang="fr-FR" altLang="fr-FR" sz="2000"/>
              <a:t>: l'Etat est intervenu dans le sens du soutien aux mécanismes du marché; D’où son succes (scénario « Market-friendly », Banque Mondiale 1993)</a:t>
            </a:r>
          </a:p>
          <a:p>
            <a:pPr algn="just"/>
            <a:endParaRPr lang="fr-FR" altLang="fr-FR" sz="2000"/>
          </a:p>
          <a:p>
            <a:pPr algn="just"/>
            <a:r>
              <a:rPr lang="fr-FR" altLang="fr-FR" sz="2000" b="1"/>
              <a:t>Confusion entretenue </a:t>
            </a:r>
            <a:r>
              <a:rPr lang="fr-FR" altLang="fr-FR" sz="2000"/>
              <a:t>:  P.Krugman et M.Obsfeld, </a:t>
            </a:r>
            <a:r>
              <a:rPr lang="fr-FR" altLang="fr-FR" sz="2000" i="1"/>
              <a:t>Economie Internationale</a:t>
            </a:r>
            <a:r>
              <a:rPr lang="fr-FR" altLang="fr-FR" sz="2000"/>
              <a:t> : «</a:t>
            </a:r>
            <a:r>
              <a:rPr lang="fr-FR" altLang="fr-FR" sz="2000" i="1"/>
              <a:t> </a:t>
            </a:r>
            <a:r>
              <a:rPr lang="fr-FR" altLang="fr-FR" sz="2000" b="1" i="1"/>
              <a:t>Il existe un vif débat quant aux raisons de ce miracle économique</a:t>
            </a:r>
            <a:r>
              <a:rPr lang="fr-FR" altLang="fr-FR" sz="2000" b="1"/>
              <a:t> » </a:t>
            </a:r>
            <a:r>
              <a:rPr lang="fr-FR" altLang="fr-FR" sz="2000"/>
              <a:t>! </a:t>
            </a:r>
          </a:p>
          <a:p>
            <a:pPr algn="just">
              <a:buFont typeface="Arial" panose="020B0604020202020204" pitchFamily="34" charset="0"/>
              <a:buNone/>
            </a:pPr>
            <a:r>
              <a:rPr lang="fr-FR" altLang="fr-FR" sz="2000"/>
              <a:t>                                                        (7</a:t>
            </a:r>
            <a:r>
              <a:rPr lang="fr-FR" altLang="fr-FR" sz="2000" baseline="30000"/>
              <a:t>e</a:t>
            </a:r>
            <a:r>
              <a:rPr lang="fr-FR" altLang="fr-FR" sz="2000"/>
              <a:t> ed (2006) de la version française, pp 677-679.)</a:t>
            </a:r>
          </a:p>
          <a:p>
            <a:pPr algn="just">
              <a:buFont typeface="Arial" panose="020B0604020202020204" pitchFamily="34" charset="0"/>
              <a:buNone/>
            </a:pPr>
            <a:endParaRPr lang="fr-FR" altLang="fr-FR" sz="1000"/>
          </a:p>
          <a:p>
            <a:pPr algn="just">
              <a:buFont typeface="Arial" panose="020B0604020202020204" pitchFamily="34" charset="0"/>
              <a:buNone/>
            </a:pPr>
            <a:endParaRPr lang="fr-FR" altLang="fr-FR" sz="2200"/>
          </a:p>
        </p:txBody>
      </p:sp>
      <p:sp>
        <p:nvSpPr>
          <p:cNvPr id="22531" name="Rectangle 406">
            <a:extLst>
              <a:ext uri="{FF2B5EF4-FFF2-40B4-BE49-F238E27FC236}">
                <a16:creationId xmlns:a16="http://schemas.microsoft.com/office/drawing/2014/main" id="{7DC1ADFB-19D7-4629-A9F9-67D6010EDB72}"/>
              </a:ext>
            </a:extLst>
          </p:cNvPr>
          <p:cNvSpPr txBox="1">
            <a:spLocks noChangeArrowheads="1"/>
          </p:cNvSpPr>
          <p:nvPr/>
        </p:nvSpPr>
        <p:spPr bwMode="auto">
          <a:xfrm>
            <a:off x="1981200" y="228600"/>
            <a:ext cx="8229600" cy="1371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a:solidFill>
                  <a:srgbClr val="000000"/>
                </a:solidFill>
              </a:rPr>
              <a:t>Les interprétations libérales butent sur le rôle de l’Etat :</a:t>
            </a:r>
          </a:p>
          <a:p>
            <a:pPr algn="ctr">
              <a:spcBef>
                <a:spcPct val="0"/>
              </a:spcBef>
              <a:buFontTx/>
              <a:buNone/>
            </a:pPr>
            <a:r>
              <a:rPr lang="fr-FR" altLang="fr-FR">
                <a:solidFill>
                  <a:srgbClr val="000000"/>
                </a:solidFill>
              </a:rPr>
              <a:t>On passe des exceptions aux  … controverses</a:t>
            </a:r>
          </a:p>
        </p:txBody>
      </p:sp>
    </p:spTree>
    <p:extLst>
      <p:ext uri="{BB962C8B-B14F-4D97-AF65-F5344CB8AC3E}">
        <p14:creationId xmlns:p14="http://schemas.microsoft.com/office/powerpoint/2010/main" val="2366245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5A0019FC-DF6C-4C30-AEBC-AD65DEDB5DD9}"/>
              </a:ext>
            </a:extLst>
          </p:cNvPr>
          <p:cNvSpPr>
            <a:spLocks noGrp="1" noChangeArrowheads="1"/>
          </p:cNvSpPr>
          <p:nvPr>
            <p:ph idx="1"/>
          </p:nvPr>
        </p:nvSpPr>
        <p:spPr>
          <a:xfrm>
            <a:off x="1905000" y="1828800"/>
            <a:ext cx="8458200" cy="3657600"/>
          </a:xfrm>
        </p:spPr>
        <p:txBody>
          <a:bodyPr/>
          <a:lstStyle/>
          <a:p>
            <a:pPr marL="0" indent="0" algn="ctr">
              <a:buNone/>
              <a:defRPr/>
            </a:pPr>
            <a:r>
              <a:rPr lang="fr-FR" altLang="fr-FR" sz="2200" b="1"/>
              <a:t>Japon, Corée, Taiwan, Singapour, Chine :</a:t>
            </a:r>
          </a:p>
          <a:p>
            <a:pPr marL="0" indent="0" algn="ctr">
              <a:buNone/>
              <a:defRPr/>
            </a:pPr>
            <a:endParaRPr lang="fr-FR" altLang="fr-FR" sz="2200" b="1"/>
          </a:p>
          <a:p>
            <a:pPr algn="just" eaLnBrk="1" hangingPunct="1">
              <a:defRPr/>
            </a:pPr>
            <a:r>
              <a:rPr lang="fr-FR" altLang="fr-FR" sz="2200" b="1"/>
              <a:t>Autonomie</a:t>
            </a:r>
            <a:r>
              <a:rPr lang="fr-FR" altLang="fr-FR" sz="2200"/>
              <a:t> vis à vis du secteur privé</a:t>
            </a:r>
          </a:p>
          <a:p>
            <a:pPr algn="just">
              <a:defRPr/>
            </a:pPr>
            <a:r>
              <a:rPr lang="fr-FR" altLang="fr-FR" sz="2200" b="1"/>
              <a:t>Bureaucratie économique professionnelle</a:t>
            </a:r>
            <a:r>
              <a:rPr lang="fr-FR" altLang="fr-FR" sz="2200"/>
              <a:t>, assez compétente et indépendante</a:t>
            </a:r>
          </a:p>
          <a:p>
            <a:pPr algn="just">
              <a:defRPr/>
            </a:pPr>
            <a:r>
              <a:rPr lang="fr-FR" altLang="fr-FR" sz="2200" b="1"/>
              <a:t>Objectifs économiques précis</a:t>
            </a:r>
            <a:r>
              <a:rPr lang="fr-FR" altLang="fr-FR" sz="2200"/>
              <a:t>, souvent ambitieux (mobilisation),  + </a:t>
            </a:r>
            <a:r>
              <a:rPr lang="fr-FR" altLang="fr-FR" sz="2200" b="1"/>
              <a:t>démarche planifiée</a:t>
            </a:r>
          </a:p>
          <a:p>
            <a:pPr algn="just">
              <a:defRPr/>
            </a:pPr>
            <a:r>
              <a:rPr lang="fr-FR" altLang="fr-FR" sz="2200"/>
              <a:t>Une </a:t>
            </a:r>
            <a:r>
              <a:rPr lang="fr-FR" altLang="fr-FR" sz="2200" b="1"/>
              <a:t>politique macro-économique prudente</a:t>
            </a:r>
            <a:r>
              <a:rPr lang="fr-FR" altLang="fr-FR" sz="2200"/>
              <a:t>, pas forcément orthodoxe</a:t>
            </a:r>
          </a:p>
          <a:p>
            <a:pPr algn="just">
              <a:defRPr/>
            </a:pPr>
            <a:endParaRPr lang="fr-FR" altLang="fr-FR" sz="2400"/>
          </a:p>
          <a:p>
            <a:pPr algn="just">
              <a:buFont typeface="Arial" panose="020B0604020202020204" pitchFamily="34" charset="0"/>
              <a:buNone/>
              <a:defRPr/>
            </a:pPr>
            <a:endParaRPr lang="fr-FR" altLang="fr-FR" sz="2200"/>
          </a:p>
        </p:txBody>
      </p:sp>
      <p:sp>
        <p:nvSpPr>
          <p:cNvPr id="24579" name="Rectangle 406">
            <a:extLst>
              <a:ext uri="{FF2B5EF4-FFF2-40B4-BE49-F238E27FC236}">
                <a16:creationId xmlns:a16="http://schemas.microsoft.com/office/drawing/2014/main" id="{E9983FB0-4C65-4DE4-B1D0-0E00E257BE41}"/>
              </a:ext>
            </a:extLst>
          </p:cNvPr>
          <p:cNvSpPr txBox="1">
            <a:spLocks noChangeArrowheads="1"/>
          </p:cNvSpPr>
          <p:nvPr/>
        </p:nvSpPr>
        <p:spPr bwMode="auto">
          <a:xfrm>
            <a:off x="1981200" y="274638"/>
            <a:ext cx="9208576" cy="9445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800">
                <a:solidFill>
                  <a:srgbClr val="000000"/>
                </a:solidFill>
              </a:rPr>
              <a:t>Rappel : Asie du Nord Est, le rôle des « Etats Developpeurs »</a:t>
            </a:r>
          </a:p>
        </p:txBody>
      </p:sp>
    </p:spTree>
    <p:extLst>
      <p:ext uri="{BB962C8B-B14F-4D97-AF65-F5344CB8AC3E}">
        <p14:creationId xmlns:p14="http://schemas.microsoft.com/office/powerpoint/2010/main" val="198544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5EBAAF6A-0995-44E0-8292-DA6147FF5C3F}"/>
              </a:ext>
            </a:extLst>
          </p:cNvPr>
          <p:cNvSpPr>
            <a:spLocks noGrp="1" noChangeArrowheads="1"/>
          </p:cNvSpPr>
          <p:nvPr>
            <p:ph idx="1"/>
          </p:nvPr>
        </p:nvSpPr>
        <p:spPr>
          <a:xfrm>
            <a:off x="2514600" y="1600200"/>
            <a:ext cx="7543800" cy="4953000"/>
          </a:xfrm>
        </p:spPr>
        <p:txBody>
          <a:bodyPr rtlCol="0">
            <a:noAutofit/>
          </a:bodyPr>
          <a:lstStyle/>
          <a:p>
            <a:pPr algn="just">
              <a:buFont typeface="Wingdings" panose="05000000000000000000" pitchFamily="2" charset="2"/>
              <a:buChar char="Ø"/>
              <a:defRPr/>
            </a:pPr>
            <a:r>
              <a:rPr lang="fr-FR" sz="2200" b="1"/>
              <a:t>Plus pauvre que l’Afrique dans les 1950s</a:t>
            </a:r>
          </a:p>
          <a:p>
            <a:pPr algn="just">
              <a:buFont typeface="Wingdings" panose="05000000000000000000" pitchFamily="2" charset="2"/>
              <a:buChar char="Ø"/>
              <a:defRPr/>
            </a:pPr>
            <a:r>
              <a:rPr lang="fr-FR" sz="2200" b="1"/>
              <a:t>Des handicaps nombreux</a:t>
            </a:r>
          </a:p>
          <a:p>
            <a:pPr algn="just">
              <a:buFont typeface="Wingdings" panose="05000000000000000000" pitchFamily="2" charset="2"/>
              <a:buChar char="Ø"/>
              <a:defRPr/>
            </a:pPr>
            <a:r>
              <a:rPr lang="fr-FR" sz="2200" b="1"/>
              <a:t>Des institutions plus « molles »</a:t>
            </a:r>
          </a:p>
          <a:p>
            <a:pPr algn="just">
              <a:buFont typeface="Wingdings" panose="05000000000000000000" pitchFamily="2" charset="2"/>
              <a:buChar char="Ø"/>
              <a:defRPr/>
            </a:pPr>
            <a:r>
              <a:rPr lang="fr-FR" sz="2200" b="1"/>
              <a:t>Une politique industrielle moins efficace</a:t>
            </a:r>
          </a:p>
          <a:p>
            <a:pPr marL="0" indent="0" algn="just">
              <a:buNone/>
              <a:defRPr/>
            </a:pPr>
            <a:endParaRPr lang="fr-FR" sz="2200"/>
          </a:p>
          <a:p>
            <a:pPr algn="just">
              <a:buFont typeface="Arial" panose="020B0604020202020204" pitchFamily="34" charset="0"/>
              <a:buNone/>
              <a:defRPr/>
            </a:pPr>
            <a:endParaRPr lang="fr-FR" sz="2200"/>
          </a:p>
        </p:txBody>
      </p:sp>
      <p:sp>
        <p:nvSpPr>
          <p:cNvPr id="28675" name="Rectangle 406">
            <a:extLst>
              <a:ext uri="{FF2B5EF4-FFF2-40B4-BE49-F238E27FC236}">
                <a16:creationId xmlns:a16="http://schemas.microsoft.com/office/drawing/2014/main" id="{83CAE418-9D9B-49DA-93A3-2632ECE01153}"/>
              </a:ext>
            </a:extLst>
          </p:cNvPr>
          <p:cNvSpPr txBox="1">
            <a:spLocks noChangeArrowheads="1"/>
          </p:cNvSpPr>
          <p:nvPr/>
        </p:nvSpPr>
        <p:spPr bwMode="auto">
          <a:xfrm>
            <a:off x="1828800" y="274638"/>
            <a:ext cx="9252488" cy="9445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a:solidFill>
                  <a:srgbClr val="000000"/>
                </a:solidFill>
              </a:rPr>
              <a:t>Asie du Sud Est : Recette et réponse moins évidentes</a:t>
            </a:r>
          </a:p>
        </p:txBody>
      </p:sp>
      <p:pic>
        <p:nvPicPr>
          <p:cNvPr id="28676" name="Picture 3">
            <a:extLst>
              <a:ext uri="{FF2B5EF4-FFF2-40B4-BE49-F238E27FC236}">
                <a16:creationId xmlns:a16="http://schemas.microsoft.com/office/drawing/2014/main" id="{EE8BB344-4C70-4D3E-B24E-854498FF87E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970213" y="3429001"/>
            <a:ext cx="6038850"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4725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2267</TotalTime>
  <Words>1230</Words>
  <Application>Microsoft Office PowerPoint</Application>
  <PresentationFormat>Grand écran</PresentationFormat>
  <Paragraphs>319</Paragraphs>
  <Slides>22</Slides>
  <Notes>11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Calibri Light</vt:lpstr>
      <vt:lpstr>Times New Roman</vt:lpstr>
      <vt:lpstr>Wingdings</vt:lpstr>
      <vt:lpstr>Thème Office</vt:lpstr>
      <vt:lpstr>1_Thème Office</vt:lpstr>
      <vt:lpstr>Présentation PowerPoint</vt:lpstr>
      <vt:lpstr>L’Asie du Sud Est</vt:lpstr>
      <vt:lpstr>Diversité des économies d’Asie du Sud Est</vt:lpstr>
      <vt:lpstr>Asie, dont Asie du Sud Est : Une croissance « miraculeuse »</vt:lpstr>
      <vt:lpstr>Présentation PowerPoint</vt:lpstr>
      <vt:lpstr>Présentation PowerPoint</vt:lpstr>
      <vt:lpstr>Présentation PowerPoint</vt:lpstr>
      <vt:lpstr>Présentation PowerPoint</vt:lpstr>
      <vt:lpstr>Présentation PowerPoint</vt:lpstr>
      <vt:lpstr>L’Asie du Sud Est mal partie aux indépendances</vt:lpstr>
      <vt:lpstr>Pourtant : trajectoires de croissance robuste</vt:lpstr>
      <vt:lpstr>Présentation PowerPoint</vt:lpstr>
      <vt:lpstr>L’ASE dans la 1ere mondialisation  / les migrations</vt:lpstr>
      <vt:lpstr>L’ASE dans la 1ere mondialisation  /  articulation Europe / Etats Unis et Japon</vt:lpstr>
      <vt:lpstr>L’Asie du Sud Est dans la seconde mondialisation  Le décrochage entre l’ASE, l’Afrique et l’Amérique Latine dans les années 1980</vt:lpstr>
      <vt:lpstr>L’endaka est une des explications de la divergence des trajectoires ASE /Afrique </vt:lpstr>
      <vt:lpstr>Présentation PowerPoint</vt:lpstr>
      <vt:lpstr>Présentation PowerPoint</vt:lpstr>
      <vt:lpstr>Présentation PowerPoint</vt:lpstr>
      <vt:lpstr>Présentation PowerPoint</vt:lpstr>
      <vt:lpstr>Présentation PowerPoint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 chaponniere</dc:creator>
  <cp:lastModifiedBy>Gilles DESFEUX</cp:lastModifiedBy>
  <cp:revision>79</cp:revision>
  <dcterms:created xsi:type="dcterms:W3CDTF">2019-06-15T07:45:14Z</dcterms:created>
  <dcterms:modified xsi:type="dcterms:W3CDTF">2020-01-22T14:18:14Z</dcterms:modified>
</cp:coreProperties>
</file>