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Paul MARECHAL" initials="JM" lastIdx="1" clrIdx="0">
    <p:extLst>
      <p:ext uri="{19B8F6BF-5375-455C-9EA6-DF929625EA0E}">
        <p15:presenceInfo xmlns:p15="http://schemas.microsoft.com/office/powerpoint/2012/main" userId="203ce3bc8a64b0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7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51D-2639-4301-947A-5922F3D89059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41B45-D206-4452-8C92-CB97B1EB12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1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41B45-D206-4452-8C92-CB97B1EB12D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0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E9FB6-D6BA-4076-A3AC-7F066C4AC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ABA009-3288-4A1B-ACEA-AFDE98F4D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0D4F2D-4D2E-4E57-B4A4-04535718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99F29-8650-4C8D-AF78-5A693819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D5B77A-2C11-4894-9B80-4DBF584B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52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41985-7FC5-4B55-8B41-114BF14E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1DCB58-6B52-4AD3-A3FB-EAFC0C11D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96867C-6CB8-4124-94FE-D8B26D90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137E56-2915-498F-B2E0-6B61D5F2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4E869-72E4-4AA1-BAA2-AF1997BD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9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65C38C-E7FA-4C62-9736-0CAE1FDB4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6639B0-8BFE-458B-BC64-D20B0864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6BE4C-882B-4943-BF01-8D8E23A7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61A2D-1376-4F88-B262-D71AF287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FF84E-E507-41F7-9371-49AEA1B8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5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C0E70-6E80-4D23-A2FD-1A942CDD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D5D42-1DBC-4E09-8441-C3B5C0B87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00D4A0-06D5-466B-B436-58C51575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C75AAC-EA18-4F4E-B74A-88D16BDC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68E8D-7B7B-4A2E-93C3-B03EE9AC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B9E72-C5BD-4306-AAD4-9031E54A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792892-9B2C-476D-9992-294C5C4E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6B557-1EB5-4310-9990-D28A7446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A5F6CB-9A32-4D22-8843-ABAE94B6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3BB795-574A-4B4A-B50C-C4C96611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37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981C1-BB7D-41C6-AA7E-0D1A1ED2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AEF85C-24B2-4166-A483-00B63FB42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7F7510-6A1D-4B2C-9803-0EB4054AD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06B69C-DC24-4DF1-93BE-5DD7C48F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679E78-D006-4BF6-B6B9-9173DED1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FF089-EDE1-43E5-90B1-9397AB94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6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B7648-DF9A-4F92-BAED-C48C7D9C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12D52-F634-42D4-852C-B3DA9EDF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8E96CA-99A8-402F-97AB-EB0651B06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D58DD6-5E89-47CA-A89A-B0DE3B6B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9DBE83-4E76-4C10-B505-E7816D6DC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E10A60-FFFC-44EC-A24F-58B4B145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0DE1F0-F42B-462F-B506-B58A95B6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1D45E1-7D8E-4934-A1AC-6F730CDD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81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0B7A8-F305-41D7-81CA-74317B88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34D037-AA9B-46F2-8283-6826CA8F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848C73-9750-4E79-AB31-A6F6D55F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264432-807D-4179-8697-2F641D29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53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4D6D23-10E0-4C87-8277-78BBBF44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478B0A-1B67-437F-95A4-D1BA033D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33A58A-F024-4370-BCBF-D50769F7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3B3CE-CE47-4E17-B5B3-C053CD24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ABED97-764E-4DFF-BDF6-5D567561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11C05-BF01-41AE-834E-0956707F6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366B91-85D9-42D5-850C-02E8AFC3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50186-6138-4A51-9CD4-70E87F2C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BE43D1-AA63-4702-B923-C5F6BF2F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7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33531-A126-4EE9-AEA3-31EF4206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76C567-C995-4E96-8648-FCAE3741D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9D79CE-A7C4-4231-BAF9-67C5CD748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F64DBA-B01E-4B84-A627-B40E6F3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5BDB12-9799-4386-A568-A3CDB20D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3A565C-BD3A-4007-9DA3-F14A26F8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8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509177-2E15-4FCB-887B-F9960C22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2F10E2-DBC8-40CB-A1D5-11070801E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01570F-990B-4EE6-BDC4-29466FBB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79D7-5E39-42AB-820C-7D5B0A1DC588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7603C8-04AA-4080-867A-9740B0BB7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D809AC-2331-4086-A3CB-7EBBB15B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0AF3-1510-490B-8200-CE007361C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7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travel/article/china-new-c919-passenger-jet/index.htmlStev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589B6-D7A9-4694-B223-025B0485B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5729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latin typeface="+mn-lt"/>
              </a:rPr>
              <a:t>L'impossible découplage : l'aéronautique civile chinoise dans les chaînes globales de valeur. </a:t>
            </a:r>
            <a:r>
              <a:rPr lang="fr-FR" sz="4400" b="1">
                <a:latin typeface="+mn-lt"/>
              </a:rPr>
              <a:t>Le </a:t>
            </a:r>
            <a:r>
              <a:rPr lang="fr-FR" sz="4400" b="1" dirty="0">
                <a:latin typeface="+mn-lt"/>
              </a:rPr>
              <a:t>cas du C919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57A8DD-4A52-436D-8A24-0B37C17A6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Jean-Paul Maréchal</a:t>
            </a:r>
          </a:p>
          <a:p>
            <a:r>
              <a:rPr lang="fr-FR" sz="3600" dirty="0"/>
              <a:t>8 janvier 2020</a:t>
            </a:r>
          </a:p>
        </p:txBody>
      </p:sp>
    </p:spTree>
    <p:extLst>
      <p:ext uri="{BB962C8B-B14F-4D97-AF65-F5344CB8AC3E}">
        <p14:creationId xmlns:p14="http://schemas.microsoft.com/office/powerpoint/2010/main" val="239472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2FC491-F6A6-40EC-B8A7-3827B562C6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02" y="1904999"/>
            <a:ext cx="6071016" cy="36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0F1994-6BA4-4AEC-9330-DB8A0E1A149C}"/>
              </a:ext>
            </a:extLst>
          </p:cNvPr>
          <p:cNvSpPr txBox="1"/>
          <p:nvPr/>
        </p:nvSpPr>
        <p:spPr>
          <a:xfrm>
            <a:off x="2053652" y="5523875"/>
            <a:ext cx="7704945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Chad J.R.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Ohlandt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Lyle J. Morris, Julia A. Thompson, Arthur Chan et Andrew Scobell, </a:t>
            </a:r>
            <a:r>
              <a:rPr lang="en-GB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Chinese Investment in U.S. Aviation, Rand Corporation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2017, p. 30.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FB5992-E0AF-437B-B0EA-C2776CF88211}"/>
              </a:ext>
            </a:extLst>
          </p:cNvPr>
          <p:cNvSpPr txBox="1"/>
          <p:nvPr/>
        </p:nvSpPr>
        <p:spPr>
          <a:xfrm>
            <a:off x="2533338" y="717354"/>
            <a:ext cx="7360170" cy="42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6. Investissements chinois dans le secteur aéronautique américain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2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A34A69-5254-4D2D-BF46-3E55170FD461}"/>
              </a:ext>
            </a:extLst>
          </p:cNvPr>
          <p:cNvSpPr txBox="1"/>
          <p:nvPr/>
        </p:nvSpPr>
        <p:spPr>
          <a:xfrm>
            <a:off x="1678898" y="2593298"/>
            <a:ext cx="8619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Merci pour votre attention.</a:t>
            </a:r>
          </a:p>
        </p:txBody>
      </p:sp>
    </p:spTree>
    <p:extLst>
      <p:ext uri="{BB962C8B-B14F-4D97-AF65-F5344CB8AC3E}">
        <p14:creationId xmlns:p14="http://schemas.microsoft.com/office/powerpoint/2010/main" val="230952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F2B3B1-CF50-4D0F-8DCC-7FA501D13D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46" y="1154243"/>
            <a:ext cx="7764905" cy="5141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1C12F1-BAA1-45BB-8F31-1EA9561FCE83}"/>
              </a:ext>
            </a:extLst>
          </p:cNvPr>
          <p:cNvSpPr txBox="1"/>
          <p:nvPr/>
        </p:nvSpPr>
        <p:spPr>
          <a:xfrm>
            <a:off x="2458387" y="599607"/>
            <a:ext cx="76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Figure 1. Les propriétaires de COMAC</a:t>
            </a:r>
          </a:p>
        </p:txBody>
      </p:sp>
    </p:spTree>
    <p:extLst>
      <p:ext uri="{BB962C8B-B14F-4D97-AF65-F5344CB8AC3E}">
        <p14:creationId xmlns:p14="http://schemas.microsoft.com/office/powerpoint/2010/main" val="31354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B298DD6-BC0E-4658-8848-A0E4ACC9B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36822"/>
              </p:ext>
            </p:extLst>
          </p:nvPr>
        </p:nvGraphicFramePr>
        <p:xfrm>
          <a:off x="2503356" y="599607"/>
          <a:ext cx="7195280" cy="547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423">
                  <a:extLst>
                    <a:ext uri="{9D8B030D-6E8A-4147-A177-3AD203B41FA5}">
                      <a16:colId xmlns:a16="http://schemas.microsoft.com/office/drawing/2014/main" val="3677212191"/>
                    </a:ext>
                  </a:extLst>
                </a:gridCol>
                <a:gridCol w="1798423">
                  <a:extLst>
                    <a:ext uri="{9D8B030D-6E8A-4147-A177-3AD203B41FA5}">
                      <a16:colId xmlns:a16="http://schemas.microsoft.com/office/drawing/2014/main" val="3046782238"/>
                    </a:ext>
                  </a:extLst>
                </a:gridCol>
                <a:gridCol w="1799217">
                  <a:extLst>
                    <a:ext uri="{9D8B030D-6E8A-4147-A177-3AD203B41FA5}">
                      <a16:colId xmlns:a16="http://schemas.microsoft.com/office/drawing/2014/main" val="1664729709"/>
                    </a:ext>
                  </a:extLst>
                </a:gridCol>
                <a:gridCol w="1799217">
                  <a:extLst>
                    <a:ext uri="{9D8B030D-6E8A-4147-A177-3AD203B41FA5}">
                      <a16:colId xmlns:a16="http://schemas.microsoft.com/office/drawing/2014/main" val="1739573329"/>
                    </a:ext>
                  </a:extLst>
                </a:gridCol>
              </a:tblGrid>
              <a:tr h="31055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Tableau 1. Principales caractéristiques du C919, de l’A320neo et du 737 Max 8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88655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C919*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A320neo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737 Max 8*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254440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Longueur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38,9m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37,6m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39,5m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948184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Envergure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35,8m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35,8m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35,9m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523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Hauteur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11,95m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11,76m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12,3m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438402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Largeur du fuselage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3,9m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3,95m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3,76m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102189"/>
                  </a:ext>
                </a:extLst>
              </a:tr>
              <a:tr h="656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Masse maximum au décollage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73,4t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73,5 à 78t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82,2t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393833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Nombre de passagers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499482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- en deux classes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156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150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162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911761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- en classe unique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168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180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184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806535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- en haute densité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178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196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200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187269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Distance franchissable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4 075 à 5 555 km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5 700 à 6 800 km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6 500 km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014458"/>
                  </a:ext>
                </a:extLst>
              </a:tr>
              <a:tr h="656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Moteurs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 CFM Leap-1C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 CFM </a:t>
                      </a:r>
                      <a:r>
                        <a:rPr lang="fr-CA" sz="1400" dirty="0" err="1">
                          <a:effectLst/>
                        </a:rPr>
                        <a:t>Leap</a:t>
                      </a:r>
                      <a:r>
                        <a:rPr lang="fr-CA" sz="1400" dirty="0">
                          <a:effectLst/>
                        </a:rPr>
                        <a:t>-A ou</a:t>
                      </a:r>
                      <a:endParaRPr lang="fr-F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 PW1100-JM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 CFM Leap-1B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657115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Poussé unitaire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124,6 à 133,6 kn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108 à 147 kn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91 à 124 </a:t>
                      </a:r>
                      <a:r>
                        <a:rPr lang="fr-CA" sz="1400" dirty="0" err="1">
                          <a:effectLst/>
                        </a:rPr>
                        <a:t>kn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073051"/>
                  </a:ext>
                </a:extLst>
              </a:tr>
              <a:tr h="3105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Premier vol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5 mai 2017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>
                          <a:effectLst/>
                        </a:rPr>
                        <a:t>25 septembre 2014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effectLst/>
                        </a:rPr>
                        <a:t>29 janvier 2016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53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3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A1C500-2076-458D-BB23-2BE42ABE68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30" y="1109272"/>
            <a:ext cx="8634334" cy="4527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D32EBA-764A-4C3E-82AD-1327AE5B9085}"/>
              </a:ext>
            </a:extLst>
          </p:cNvPr>
          <p:cNvSpPr txBox="1"/>
          <p:nvPr/>
        </p:nvSpPr>
        <p:spPr>
          <a:xfrm>
            <a:off x="2083633" y="5771213"/>
            <a:ext cx="8334531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COMAC, </a:t>
            </a:r>
            <a:r>
              <a:rPr lang="en-GB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C919. A Globally Competitive Single-Aisle Aircraft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26.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COMAC distribuée au 53</a:t>
            </a:r>
            <a:r>
              <a:rPr lang="fr-CA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Salon du Bourget en mai 2019.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4F9-4FFC-4634-BBEC-E923C855D087}"/>
              </a:ext>
            </a:extLst>
          </p:cNvPr>
          <p:cNvSpPr txBox="1"/>
          <p:nvPr/>
        </p:nvSpPr>
        <p:spPr>
          <a:xfrm>
            <a:off x="1783830" y="470015"/>
            <a:ext cx="86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Figure 2. Les équipementiers du C-919</a:t>
            </a:r>
          </a:p>
        </p:txBody>
      </p:sp>
    </p:spTree>
    <p:extLst>
      <p:ext uri="{BB962C8B-B14F-4D97-AF65-F5344CB8AC3E}">
        <p14:creationId xmlns:p14="http://schemas.microsoft.com/office/powerpoint/2010/main" val="30396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E98BE0-A926-4267-A75C-6E8ADFCD38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1" y="1064301"/>
            <a:ext cx="8319541" cy="46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4EE9CB-E2D8-4037-A76F-58C29B8DE4AD}"/>
              </a:ext>
            </a:extLst>
          </p:cNvPr>
          <p:cNvSpPr txBox="1"/>
          <p:nvPr/>
        </p:nvSpPr>
        <p:spPr>
          <a:xfrm>
            <a:off x="1753849" y="5711252"/>
            <a:ext cx="8679305" cy="61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COMAC,</a:t>
            </a:r>
            <a:r>
              <a:rPr lang="en-GB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ARJ21-700 Advanced Regional Jet for 21st Century Soar with ARJ21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27.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COMAC distribuée au 53</a:t>
            </a:r>
            <a:r>
              <a:rPr lang="fr-CA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Salon du Bourget en mai 2019.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E6618E-A7B1-436E-AFCA-D45F3C954DB9}"/>
              </a:ext>
            </a:extLst>
          </p:cNvPr>
          <p:cNvSpPr txBox="1"/>
          <p:nvPr/>
        </p:nvSpPr>
        <p:spPr>
          <a:xfrm>
            <a:off x="2203554" y="584616"/>
            <a:ext cx="777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Figure 3. Les équipementiers de l’ARJ-21</a:t>
            </a:r>
          </a:p>
        </p:txBody>
      </p:sp>
    </p:spTree>
    <p:extLst>
      <p:ext uri="{BB962C8B-B14F-4D97-AF65-F5344CB8AC3E}">
        <p14:creationId xmlns:p14="http://schemas.microsoft.com/office/powerpoint/2010/main" val="145150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E9C1489-9305-40DC-A150-02DE9C3951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49" y="1828800"/>
            <a:ext cx="8124667" cy="3957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DED5C5-6C5B-4AA3-A94C-C72CFB26E0A5}"/>
              </a:ext>
            </a:extLst>
          </p:cNvPr>
          <p:cNvSpPr txBox="1"/>
          <p:nvPr/>
        </p:nvSpPr>
        <p:spPr>
          <a:xfrm>
            <a:off x="1853782" y="5951095"/>
            <a:ext cx="863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Source: Steven Jiang, « China to take on Boeing, Airbus with homegrown C919 passenger jet », CNN, 2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novembre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2015. </a:t>
            </a:r>
            <a:r>
              <a:rPr lang="fr-CA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URL: </a:t>
            </a:r>
            <a:r>
              <a:rPr lang="fr-CA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http://edition.cnn.com/travel/article/china-new-c919-passenger-jet/index.htmlSteven</a:t>
            </a:r>
            <a:endParaRPr lang="fr-FR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42BE72-73BB-436A-925F-1FEB2AA4290A}"/>
              </a:ext>
            </a:extLst>
          </p:cNvPr>
          <p:cNvSpPr txBox="1"/>
          <p:nvPr/>
        </p:nvSpPr>
        <p:spPr>
          <a:xfrm>
            <a:off x="2363449" y="584616"/>
            <a:ext cx="742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Figure 4. Le-919 est-il (vraiment) chinois?</a:t>
            </a:r>
          </a:p>
        </p:txBody>
      </p:sp>
    </p:spTree>
    <p:extLst>
      <p:ext uri="{BB962C8B-B14F-4D97-AF65-F5344CB8AC3E}">
        <p14:creationId xmlns:p14="http://schemas.microsoft.com/office/powerpoint/2010/main" val="396492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B7FA24-F013-4D67-B531-46BAA4576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2" y="1246227"/>
            <a:ext cx="7206095" cy="4779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8D623D-DA66-4766-8216-AD1756D7FF41}"/>
              </a:ext>
            </a:extLst>
          </p:cNvPr>
          <p:cNvSpPr txBox="1"/>
          <p:nvPr/>
        </p:nvSpPr>
        <p:spPr>
          <a:xfrm>
            <a:off x="2668249" y="6026046"/>
            <a:ext cx="768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Photo Jean-Paul Maréchal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B315AD-3FC1-4564-8686-CA2E893691E9}"/>
              </a:ext>
            </a:extLst>
          </p:cNvPr>
          <p:cNvSpPr txBox="1"/>
          <p:nvPr/>
        </p:nvSpPr>
        <p:spPr>
          <a:xfrm>
            <a:off x="2503357" y="554955"/>
            <a:ext cx="719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Photo 1. L’Airbus A-350 au salon du Bourget en 2017</a:t>
            </a:r>
          </a:p>
        </p:txBody>
      </p:sp>
    </p:spTree>
    <p:extLst>
      <p:ext uri="{BB962C8B-B14F-4D97-AF65-F5344CB8AC3E}">
        <p14:creationId xmlns:p14="http://schemas.microsoft.com/office/powerpoint/2010/main" val="180527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CFA424-39F0-4A3C-8485-784DED221C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485900"/>
            <a:ext cx="412432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1FC8DF-F851-44BF-934C-BA44D616D091}"/>
              </a:ext>
            </a:extLst>
          </p:cNvPr>
          <p:cNvSpPr txBox="1"/>
          <p:nvPr/>
        </p:nvSpPr>
        <p:spPr>
          <a:xfrm>
            <a:off x="2443397" y="5756223"/>
            <a:ext cx="7300210" cy="33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Airbus, </a:t>
            </a:r>
            <a:r>
              <a:rPr lang="en-GB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 market forecast. Global Networks, Global Citizens. 2018-2037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6.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8EACA9-CC32-40D5-89A1-5A86835F682F}"/>
              </a:ext>
            </a:extLst>
          </p:cNvPr>
          <p:cNvSpPr txBox="1"/>
          <p:nvPr/>
        </p:nvSpPr>
        <p:spPr>
          <a:xfrm>
            <a:off x="1798820" y="704538"/>
            <a:ext cx="8619344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fr-C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5. Évolution de la flotte mondiale entre 2018 et 2037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0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7EBE047-30B5-4B2A-8296-BC4B766BC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85571"/>
              </p:ext>
            </p:extLst>
          </p:nvPr>
        </p:nvGraphicFramePr>
        <p:xfrm>
          <a:off x="1813809" y="1259173"/>
          <a:ext cx="8619343" cy="430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391">
                  <a:extLst>
                    <a:ext uri="{9D8B030D-6E8A-4147-A177-3AD203B41FA5}">
                      <a16:colId xmlns:a16="http://schemas.microsoft.com/office/drawing/2014/main" val="1884149138"/>
                    </a:ext>
                  </a:extLst>
                </a:gridCol>
                <a:gridCol w="1903463">
                  <a:extLst>
                    <a:ext uri="{9D8B030D-6E8A-4147-A177-3AD203B41FA5}">
                      <a16:colId xmlns:a16="http://schemas.microsoft.com/office/drawing/2014/main" val="853932532"/>
                    </a:ext>
                  </a:extLst>
                </a:gridCol>
                <a:gridCol w="1903463">
                  <a:extLst>
                    <a:ext uri="{9D8B030D-6E8A-4147-A177-3AD203B41FA5}">
                      <a16:colId xmlns:a16="http://schemas.microsoft.com/office/drawing/2014/main" val="2582022025"/>
                    </a:ext>
                  </a:extLst>
                </a:gridCol>
                <a:gridCol w="1904513">
                  <a:extLst>
                    <a:ext uri="{9D8B030D-6E8A-4147-A177-3AD203B41FA5}">
                      <a16:colId xmlns:a16="http://schemas.microsoft.com/office/drawing/2014/main" val="1229951863"/>
                    </a:ext>
                  </a:extLst>
                </a:gridCol>
                <a:gridCol w="1904513">
                  <a:extLst>
                    <a:ext uri="{9D8B030D-6E8A-4147-A177-3AD203B41FA5}">
                      <a16:colId xmlns:a16="http://schemas.microsoft.com/office/drawing/2014/main" val="542884801"/>
                    </a:ext>
                  </a:extLst>
                </a:gridCol>
              </a:tblGrid>
              <a:tr h="47635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Tableau 2. Dates clés de certains programmes Airbus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21101"/>
                  </a:ext>
                </a:extLst>
              </a:tr>
              <a:tr h="476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A320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A320neo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A330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A350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645903"/>
                  </a:ext>
                </a:extLst>
              </a:tr>
              <a:tr h="952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Lancement du programme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 mars 1984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r>
                        <a:rPr lang="fr-FR" sz="1600" baseline="30000">
                          <a:effectLst/>
                        </a:rPr>
                        <a:t>er</a:t>
                      </a:r>
                      <a:r>
                        <a:rPr lang="fr-FR" sz="1600">
                          <a:effectLst/>
                        </a:rPr>
                        <a:t> décembre 2010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 juin 1987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 décembre 2004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900010"/>
                  </a:ext>
                </a:extLst>
              </a:tr>
              <a:tr h="952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Premier vol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22 février 1987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25 septembre 2014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 novembre 1992 (A330-300)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14 juin 2013 (A350-900)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292248"/>
                  </a:ext>
                </a:extLst>
              </a:tr>
              <a:tr h="1429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Entrée en service commercial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11 avril 1988 (Air France)</a:t>
                      </a:r>
                      <a:endParaRPr lang="fr-FR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 janvier 2016 (Lufthansa)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 janvier 1994 (Air Inter)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22 décembre 2014 (Qatar Airways)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33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00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300</Words>
  <Application>Microsoft Office PowerPoint</Application>
  <PresentationFormat>Grand écran</PresentationFormat>
  <Paragraphs>99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L'impossible découplage : l'aéronautique civile chinoise dans les chaînes globales de valeur. Le cas du C919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L’industrie aéronautique chinoise et les chaînes de valeur internationales</dc:title>
  <dc:creator>Jean-Paul MARECHAL</dc:creator>
  <cp:lastModifiedBy>Gilles DESFEUX</cp:lastModifiedBy>
  <cp:revision>6</cp:revision>
  <dcterms:created xsi:type="dcterms:W3CDTF">2019-12-27T17:41:34Z</dcterms:created>
  <dcterms:modified xsi:type="dcterms:W3CDTF">2020-01-07T12:09:14Z</dcterms:modified>
</cp:coreProperties>
</file>