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charts/colors1.xml" ContentType="application/vnd.ms-office.chartcolorstyl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charts/colors2.xml" ContentType="application/vnd.ms-office.chartcolorstyle+xml"/>
  <Override PartName="/ppt/slides/slide15.xml" ContentType="application/vnd.openxmlformats-officedocument.presentationml.slide+xml"/>
  <Override PartName="/ppt/charts/chart1.xml" ContentType="application/vnd.openxmlformats-officedocument.drawingml.char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charts/style1.xml" ContentType="application/vnd.ms-office.chartstyl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charts/style2.xml" ContentType="application/vnd.ms-office.chartstyl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comments/comment1.xml" ContentType="application/vnd.openxmlformats-officedocument.presentationml.comments+xml"/>
  <Override PartName="/ppt/slides/slide17.xml" ContentType="application/vnd.openxmlformats-officedocument.presentationml.slide+xml"/>
  <Default Extension="wdp" ContentType="image/vnd.ms-photo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79" r:id="rId4"/>
    <p:sldId id="28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82" r:id="rId13"/>
    <p:sldId id="278" r:id="rId14"/>
    <p:sldId id="275" r:id="rId15"/>
    <p:sldId id="267" r:id="rId16"/>
    <p:sldId id="265" r:id="rId17"/>
    <p:sldId id="266" r:id="rId18"/>
    <p:sldId id="276" r:id="rId19"/>
    <p:sldId id="277" r:id="rId20"/>
    <p:sldId id="268" r:id="rId21"/>
    <p:sldId id="269" r:id="rId22"/>
    <p:sldId id="283" r:id="rId23"/>
    <p:sldId id="273" r:id="rId24"/>
    <p:sldId id="272" r:id="rId2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1" name="luowatermelon" initials="l" lastIdx="1" clrIdx="0">
    <p:extLst>
      <p:ext uri="{19B8F6BF-5375-455C-9EA6-DF929625EA0E}">
        <p15:presenceInfo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userId="luowatermel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 horzBarState="maximized">
    <p:restoredLeft sz="15620"/>
    <p:restoredTop sz="94660"/>
  </p:normalViewPr>
  <p:slideViewPr>
    <p:cSldViewPr snapToObjects="1">
      <p:cViewPr>
        <p:scale>
          <a:sx n="63" d="100"/>
          <a:sy n="63" d="100"/>
        </p:scale>
        <p:origin x="-2192" y="-1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24037;&#20316;&#31807;1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owatermelon\Desktop\Chinese.xlsx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2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Diabetes Prevalence in China: the trend over 20 years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Prevalence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Sheet1!$B$1:$E$1</c:f>
              <c:numCache>
                <c:formatCode>General</c:formatCode>
                <c:ptCount val="4"/>
                <c:pt idx="0">
                  <c:v>1980.0</c:v>
                </c:pt>
                <c:pt idx="1">
                  <c:v>2001.0</c:v>
                </c:pt>
                <c:pt idx="2">
                  <c:v>2008.0</c:v>
                </c:pt>
                <c:pt idx="3">
                  <c:v>2013.0</c:v>
                </c:pt>
              </c:numCache>
            </c:numRef>
          </c:cat>
          <c:val>
            <c:numRef>
              <c:f>Sheet1!$B$2:$E$2</c:f>
              <c:numCache>
                <c:formatCode>0.0%</c:formatCode>
                <c:ptCount val="4"/>
                <c:pt idx="0">
                  <c:v>0.01</c:v>
                </c:pt>
                <c:pt idx="1">
                  <c:v>0.055</c:v>
                </c:pt>
                <c:pt idx="2">
                  <c:v>0.097</c:v>
                </c:pt>
                <c:pt idx="3" formatCode="0.00%">
                  <c:v>0.109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BF-4D35-9E60-1788057EBED0}"/>
            </c:ext>
          </c:extLst>
        </c:ser>
        <c:gapWidth val="219"/>
        <c:overlap val="-27"/>
        <c:axId val="215319272"/>
        <c:axId val="215323080"/>
      </c:barChart>
      <c:catAx>
        <c:axId val="2153192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215323080"/>
        <c:crosses val="autoZero"/>
        <c:auto val="1"/>
        <c:lblAlgn val="ctr"/>
        <c:lblOffset val="100"/>
      </c:catAx>
      <c:valAx>
        <c:axId val="2153230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215319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2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>
                <a:solidFill>
                  <a:schemeClr val="tx1"/>
                </a:solidFill>
                <a:latin typeface="Garamond" panose="02020404030301010803" pitchFamily="18" charset="0"/>
              </a:rPr>
              <a:t>Diabetes</a:t>
            </a:r>
            <a:r>
              <a:rPr lang="en-US" altLang="zh-CN" baseline="0">
                <a:solidFill>
                  <a:schemeClr val="tx1"/>
                </a:solidFill>
                <a:latin typeface="Garamond" panose="02020404030301010803" pitchFamily="18" charset="0"/>
              </a:rPr>
              <a:t> Control in NDAs of Different Regions</a:t>
            </a:r>
            <a:r>
              <a:rPr lang="en-US" altLang="zh-CN" baseline="0">
                <a:latin typeface="Garamond" panose="02020404030301010803" pitchFamily="18" charset="0"/>
              </a:rPr>
              <a:t>.</a:t>
            </a:r>
            <a:endParaRPr lang="zh-CN" altLang="en-US">
              <a:latin typeface="Garamond" panose="02020404030301010803" pitchFamily="18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Diabetes Prevalence</c:v>
                </c:pt>
                <c:pt idx="1">
                  <c:v>Treatment</c:v>
                </c:pt>
                <c:pt idx="2">
                  <c:v>Control</c:v>
                </c:pt>
                <c:pt idx="3">
                  <c:v>Standarized Control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0.1298</c:v>
                </c:pt>
                <c:pt idx="1">
                  <c:v>0.8762</c:v>
                </c:pt>
                <c:pt idx="2">
                  <c:v>0.7667</c:v>
                </c:pt>
                <c:pt idx="3" formatCode="0%">
                  <c:v>0.57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E5-4511-B4DF-E3BDA55168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Middle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Diabetes Prevalence</c:v>
                </c:pt>
                <c:pt idx="1">
                  <c:v>Treatment</c:v>
                </c:pt>
                <c:pt idx="2">
                  <c:v>Control</c:v>
                </c:pt>
                <c:pt idx="3">
                  <c:v>Standarized Control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 formatCode="0.00%">
                  <c:v>0.1075</c:v>
                </c:pt>
                <c:pt idx="1">
                  <c:v>0.82</c:v>
                </c:pt>
                <c:pt idx="2" formatCode="0.00%">
                  <c:v>0.5672</c:v>
                </c:pt>
                <c:pt idx="3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EE5-4511-B4DF-E3BDA55168F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Diabetes Prevalence</c:v>
                </c:pt>
                <c:pt idx="1">
                  <c:v>Treatment</c:v>
                </c:pt>
                <c:pt idx="2">
                  <c:v>Control</c:v>
                </c:pt>
                <c:pt idx="3">
                  <c:v>Standarized Control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4"/>
                <c:pt idx="0">
                  <c:v>0.0947</c:v>
                </c:pt>
                <c:pt idx="1">
                  <c:v>0.7391</c:v>
                </c:pt>
                <c:pt idx="2">
                  <c:v>0.6413</c:v>
                </c:pt>
                <c:pt idx="3" formatCode="0%">
                  <c:v>0.48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EE5-4511-B4DF-E3BDA55168FE}"/>
            </c:ext>
          </c:extLst>
        </c:ser>
        <c:gapWidth val="219"/>
        <c:overlap val="-27"/>
        <c:axId val="267255736"/>
        <c:axId val="266486792"/>
      </c:barChart>
      <c:catAx>
        <c:axId val="2672557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6486792"/>
        <c:crosses val="autoZero"/>
        <c:auto val="1"/>
        <c:lblAlgn val="ctr"/>
        <c:lblOffset val="100"/>
      </c:catAx>
      <c:valAx>
        <c:axId val="2664867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7255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 authorId="1" dt="2018-12-12T21:45:45.616" idx="1">
    <p:pos x="10" y="10"/>
    <p:text>I am going to talk about two policy approaches that China is doing to tackle the rising crisis of diabetes. One upstream, emphasizing prevention and control; one downstream, emphasizing treatment of diabetic patients.</p:text>
    <p:extLst>
      <p:ext uri="{C676402C-5697-4E1C-873F-D02D1690AC5C}">
        <p15:threadingInfo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E4AE-E79B-7649-9C85-40CAC2676D84}" type="datetimeFigureOut">
              <a:rPr lang="fr-FR" smtClean="0"/>
              <a:pPr/>
              <a:t>5/01/19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A2C0-511D-6C4A-B529-D571095B62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E4AE-E79B-7649-9C85-40CAC2676D84}" type="datetimeFigureOut">
              <a:rPr lang="fr-FR" smtClean="0"/>
              <a:pPr/>
              <a:t>5/01/19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A2C0-511D-6C4A-B529-D571095B62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E4AE-E79B-7649-9C85-40CAC2676D84}" type="datetimeFigureOut">
              <a:rPr lang="fr-FR" smtClean="0"/>
              <a:pPr/>
              <a:t>5/01/19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A2C0-511D-6C4A-B529-D571095B62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E4AE-E79B-7649-9C85-40CAC2676D84}" type="datetimeFigureOut">
              <a:rPr lang="fr-FR" smtClean="0"/>
              <a:pPr/>
              <a:t>5/01/19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A2C0-511D-6C4A-B529-D571095B62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E4AE-E79B-7649-9C85-40CAC2676D84}" type="datetimeFigureOut">
              <a:rPr lang="fr-FR" smtClean="0"/>
              <a:pPr/>
              <a:t>5/01/19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A2C0-511D-6C4A-B529-D571095B62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E4AE-E79B-7649-9C85-40CAC2676D84}" type="datetimeFigureOut">
              <a:rPr lang="fr-FR" smtClean="0"/>
              <a:pPr/>
              <a:t>5/01/19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A2C0-511D-6C4A-B529-D571095B62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E4AE-E79B-7649-9C85-40CAC2676D84}" type="datetimeFigureOut">
              <a:rPr lang="fr-FR" smtClean="0"/>
              <a:pPr/>
              <a:t>5/01/19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A2C0-511D-6C4A-B529-D571095B62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E4AE-E79B-7649-9C85-40CAC2676D84}" type="datetimeFigureOut">
              <a:rPr lang="fr-FR" smtClean="0"/>
              <a:pPr/>
              <a:t>5/01/19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A2C0-511D-6C4A-B529-D571095B62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E4AE-E79B-7649-9C85-40CAC2676D84}" type="datetimeFigureOut">
              <a:rPr lang="fr-FR" smtClean="0"/>
              <a:pPr/>
              <a:t>5/01/19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A2C0-511D-6C4A-B529-D571095B62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E4AE-E79B-7649-9C85-40CAC2676D84}" type="datetimeFigureOut">
              <a:rPr lang="fr-FR" smtClean="0"/>
              <a:pPr/>
              <a:t>5/01/19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A2C0-511D-6C4A-B529-D571095B62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E4AE-E79B-7649-9C85-40CAC2676D84}" type="datetimeFigureOut">
              <a:rPr lang="fr-FR" smtClean="0"/>
              <a:pPr/>
              <a:t>5/01/19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A2C0-511D-6C4A-B529-D571095B62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AE4AE-E79B-7649-9C85-40CAC2676D84}" type="datetimeFigureOut">
              <a:rPr lang="fr-FR" smtClean="0"/>
              <a:pPr/>
              <a:t>5/01/19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3A2C0-511D-6C4A-B529-D571095B62E9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hyperlink" Target="https://www.sciencedirect.com/science/article/pii/S126236361830171X?via=ihub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hyperlink" Target="https://www.sciencedirect.com/science/article/pii/S126236361830171X?via=ihub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 THE CHALLENGE OF DIABETES IN CHINA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Guilhem Fabre, Université Paul Valéry</a:t>
            </a:r>
          </a:p>
          <a:p>
            <a:r>
              <a:rPr lang="fr-FR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Zhen</a:t>
            </a:r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Luo</a:t>
            </a:r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New York </a:t>
            </a:r>
            <a:r>
              <a:rPr lang="fr-FR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Victor Rodwin, New York </a:t>
            </a:r>
            <a:r>
              <a:rPr lang="fr-FR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endParaRPr lang="fr-F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 OBESITY = 10 %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and 12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SHANGHAI</a:t>
            </a:r>
          </a:p>
        </p:txBody>
      </p:sp>
      <p:pic>
        <p:nvPicPr>
          <p:cNvPr id="4" name="Espace réservé du contenu 3" descr="OBESITE CHEZ LES ENFANT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0453" r="-20453"/>
          <a:stretch>
            <a:fillRect/>
          </a:stretch>
        </p:blipFill>
        <p:spPr>
          <a:xfrm>
            <a:off x="-972616" y="1417638"/>
            <a:ext cx="8229600" cy="4525963"/>
          </a:xfrm>
        </p:spPr>
      </p:pic>
      <p:sp>
        <p:nvSpPr>
          <p:cNvPr id="3" name="文本框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8A169D1-8667-47DC-9571-CE2C1C63AF8D}"/>
              </a:ext>
            </a:extLst>
          </p:cNvPr>
          <p:cNvSpPr txBox="1"/>
          <p:nvPr/>
        </p:nvSpPr>
        <p:spPr>
          <a:xfrm>
            <a:off x="6177984" y="2276872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Jeanette Wang. “Explosion in childhood obesity in China ‘worst ever’, expert says of new study findings”. South China Morning Post, April 27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GENETIC &amp; ENVIRONMENTAL FACTORS FOR TYPE 2 DIABETES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1B38D56-B005-4E53-B0B3-7AA079FE2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30710"/>
            <a:ext cx="4536504" cy="544380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6AB76AB-B1D4-4FB3-9AB7-F45018876184}"/>
              </a:ext>
            </a:extLst>
          </p:cNvPr>
          <p:cNvSpPr txBox="1"/>
          <p:nvPr/>
        </p:nvSpPr>
        <p:spPr>
          <a:xfrm>
            <a:off x="5171702" y="2551837"/>
            <a:ext cx="32066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Hu, C., &amp; Jia, W. (2018). Diabetes in China: epidemiology and genetic risk factors and their clinical utility in personalized medication. Diabetes, 67(1), 3-11.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DDEB212-8B93-47F6-869F-3A9A4D54F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TACKLE THE CRISIS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867578D-27D0-404D-96F7-DE40272F6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Upstream: National Demonstration Areas for Non-communicable Disease Prevention and Control.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Downstream: Medical Partnership.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65049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3775EEA-AD1F-493C-B1D2-179AF9F69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7FCCAAF-3661-4124-A5E7-7A5C1E57F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County-level administrative areas.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 counties, 9.29% of the total number.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 detection rate: 79.54% versus the 44% national rate.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“Directed improvisation”.  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government: General framework.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government: Specific solutions.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15FA3B4-15C4-4289-9A66-04C3C3A3F1F1}"/>
              </a:ext>
            </a:extLst>
          </p:cNvPr>
          <p:cNvSpPr txBox="1"/>
          <p:nvPr/>
        </p:nvSpPr>
        <p:spPr>
          <a:xfrm>
            <a:off x="0" y="37988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DEMONSTRATION AREA (NDA)’S FRAMEWORK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81349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5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C113B50-C4D1-46F7-A60B-204DB1349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92480" y="1318694"/>
            <a:ext cx="7559040" cy="4220611"/>
          </a:xfrm>
          <a:prstGeom prst="rect">
            <a:avLst/>
          </a:prstGeom>
        </p:spPr>
      </p:pic>
      <p:sp>
        <p:nvSpPr>
          <p:cNvPr id="59" name="文本框 5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B9D6124-7321-45C5-BC64-1DEC46AA0988}"/>
              </a:ext>
            </a:extLst>
          </p:cNvPr>
          <p:cNvSpPr txBox="1"/>
          <p:nvPr/>
        </p:nvSpPr>
        <p:spPr>
          <a:xfrm>
            <a:off x="0" y="37988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DEMONSTRATION AREA (NDA)’S FRAMEWORK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5383DDB-D214-45A2-876B-390AEF7F8BE1}"/>
              </a:ext>
            </a:extLst>
          </p:cNvPr>
          <p:cNvSpPr txBox="1"/>
          <p:nvPr/>
        </p:nvSpPr>
        <p:spPr>
          <a:xfrm>
            <a:off x="175260" y="3995869"/>
            <a:ext cx="2263140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3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county government should evaluate itself according to the framework before applying to become NDA. Once accepted, the central finance will subsidize the county government to further promote population health.</a:t>
            </a:r>
            <a:endParaRPr lang="zh-CN" altLang="en-US" sz="13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70361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 CONTROL NDA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REGIONS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24DD9DB-456E-4A84-9DCF-CA532EC20330}"/>
              </a:ext>
            </a:extLst>
          </p:cNvPr>
          <p:cNvSpPr txBox="1"/>
          <p:nvPr/>
        </p:nvSpPr>
        <p:spPr>
          <a:xfrm>
            <a:off x="107504" y="5589240"/>
            <a:ext cx="8928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Jin, R., Li, J., Zhang, J., Li, J., Bian, F., Deng, G., . . . Jiang, Y. (2018). Management programs on diabetes among Chinese adults in the National Demonstration Areas for Comprehensive Prevention and Control of Non-communicable Diseases </a:t>
            </a:r>
            <a:r>
              <a:rPr lang="zh-CN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 Journal of Epidemiology, 39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(4), 407-411. </a:t>
            </a: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图表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D3907AA-5814-4494-85D1-0E606D3B9774}"/>
              </a:ext>
            </a:extLst>
          </p:cNvPr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14579273"/>
              </p:ext>
            </p:extLst>
          </p:nvPr>
        </p:nvGraphicFramePr>
        <p:xfrm>
          <a:off x="1115616" y="1417638"/>
          <a:ext cx="6696744" cy="3883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45032" y="305436"/>
            <a:ext cx="9289032" cy="1143000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ADDRESSING BOTTLENECKS IN THE HOSPITAL SYSTEM:  STATUS QUO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AD43C5B-CAB7-4A01-8965-BAF6B5D95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84246"/>
            <a:ext cx="6203032" cy="5357122"/>
          </a:xfrm>
        </p:spPr>
      </p:pic>
      <p:sp>
        <p:nvSpPr>
          <p:cNvPr id="8" name="文本框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AE8C7D7-F8A9-4BED-9F3D-337261B3D412}"/>
              </a:ext>
            </a:extLst>
          </p:cNvPr>
          <p:cNvSpPr txBox="1"/>
          <p:nvPr/>
        </p:nvSpPr>
        <p:spPr>
          <a:xfrm>
            <a:off x="6804248" y="1628800"/>
            <a:ext cx="2016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Qingyue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Roadmap to a healthy China : integrating the delivery of medical care » p.19-27, in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Matthis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Tepan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Jane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Ducket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(Editors),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 the people : Innovation and IT in China’s social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devlopment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agenda,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Mercator Institute for China Studies, Papers on China, No 6, October 2018.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306272" cy="1143000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TO REDUCE BOTTLENECKS, 2018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2227915-E841-4B7C-AB90-9736C368C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772816"/>
            <a:ext cx="6568115" cy="4207087"/>
          </a:xfrm>
        </p:spPr>
      </p:pic>
      <p:sp>
        <p:nvSpPr>
          <p:cNvPr id="8" name="文本框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6E64921-FDE8-4927-BEBA-474B3A73C19A}"/>
              </a:ext>
            </a:extLst>
          </p:cNvPr>
          <p:cNvSpPr txBox="1"/>
          <p:nvPr/>
        </p:nvSpPr>
        <p:spPr>
          <a:xfrm>
            <a:off x="6804248" y="1628800"/>
            <a:ext cx="2016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Qingyue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Roadmap to a healthy China : integrating the delivery of medical care » p.19-27, in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Matthis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Tepan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Jane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Ducket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(Editors),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 the people : Innovation and IT in China’s social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devlopment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agenda,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Mercator Institute for China Studies, Papers on China, No 6, October 2018.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1C8987C-9B17-4FBC-8681-4E0FE84755D3}"/>
              </a:ext>
            </a:extLst>
          </p:cNvPr>
          <p:cNvSpPr txBox="1">
            <a:spLocks/>
          </p:cNvSpPr>
          <p:nvPr/>
        </p:nvSpPr>
        <p:spPr>
          <a:xfrm>
            <a:off x="0" y="274638"/>
            <a:ext cx="9306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WORKFORCE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5F8C7B0-7C98-46EB-BAB8-C6CE015369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83568" y="1772816"/>
            <a:ext cx="2307030" cy="4525963"/>
          </a:xfrm>
        </p:spPr>
      </p:pic>
      <p:sp>
        <p:nvSpPr>
          <p:cNvPr id="6" name="文本框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1910D55-4A2B-411F-816F-CF14DD1DED62}"/>
              </a:ext>
            </a:extLst>
          </p:cNvPr>
          <p:cNvSpPr txBox="1"/>
          <p:nvPr/>
        </p:nvSpPr>
        <p:spPr>
          <a:xfrm>
            <a:off x="3342990" y="3872191"/>
            <a:ext cx="45772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China’s Healthcare System and Reform. Lawton R. Burns and Gordon G. Liu</a:t>
            </a:r>
            <a:endParaRPr lang="zh-CN" altLang="en-US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617E7B8-7B91-43A3-9BCF-66C46968FD4B}"/>
              </a:ext>
            </a:extLst>
          </p:cNvPr>
          <p:cNvSpPr txBox="1"/>
          <p:nvPr/>
        </p:nvSpPr>
        <p:spPr>
          <a:xfrm>
            <a:off x="3491880" y="1999178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latin typeface="Garamond" panose="02020404030301010803" pitchFamily="18" charset="0"/>
              </a:rPr>
              <a:t>Source</a:t>
            </a:r>
            <a:r>
              <a:rPr lang="zh-CN" altLang="en-US" dirty="0">
                <a:latin typeface="Garamond" panose="02020404030301010803" pitchFamily="18" charset="0"/>
              </a:rPr>
              <a:t>： </a:t>
            </a:r>
            <a:r>
              <a:rPr lang="en-US" altLang="zh-CN" dirty="0">
                <a:latin typeface="Garamond" panose="02020404030301010803" pitchFamily="18" charset="0"/>
              </a:rPr>
              <a:t>The Challenge of Non-communicable Diseases (NCDs) in China Government Responses and Opportunities for Reform.</a:t>
            </a:r>
          </a:p>
          <a:p>
            <a:pPr algn="just"/>
            <a:r>
              <a:rPr lang="en-US" altLang="zh-CN" dirty="0">
                <a:latin typeface="Garamond" panose="02020404030301010803" pitchFamily="18" charset="0"/>
              </a:rPr>
              <a:t>Tsung-Mei Cheng</a:t>
            </a:r>
            <a:endParaRPr lang="zh-CN" alt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9074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B6C274F-619E-4B76-A1BB-556364781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WORKFORCE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2D51449-F981-457E-8192-55EED943E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内容占位符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D074A63-93EE-4BC8-BE2E-EA2787A1C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05944" y="1576595"/>
            <a:ext cx="4178859" cy="279596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0FD4963-EC0D-4335-AA62-02B041E7367A}"/>
              </a:ext>
            </a:extLst>
          </p:cNvPr>
          <p:cNvSpPr txBox="1"/>
          <p:nvPr/>
        </p:nvSpPr>
        <p:spPr>
          <a:xfrm>
            <a:off x="179512" y="4585056"/>
            <a:ext cx="5187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Garamond" panose="02020404030301010803" pitchFamily="18" charset="0"/>
              </a:rPr>
              <a:t>Doctors in China: improving quality through </a:t>
            </a:r>
            <a:r>
              <a:rPr lang="en-US" altLang="zh-CN" dirty="0" err="1">
                <a:latin typeface="Garamond" panose="02020404030301010803" pitchFamily="18" charset="0"/>
              </a:rPr>
              <a:t>modernisation</a:t>
            </a:r>
            <a:endParaRPr lang="en-US" altLang="zh-CN" dirty="0">
              <a:latin typeface="Garamond" panose="02020404030301010803" pitchFamily="18" charset="0"/>
            </a:endParaRPr>
          </a:p>
          <a:p>
            <a:r>
              <a:rPr lang="en-US" altLang="zh-CN" dirty="0">
                <a:latin typeface="Garamond" panose="02020404030301010803" pitchFamily="18" charset="0"/>
              </a:rPr>
              <a:t>of residency education.</a:t>
            </a:r>
          </a:p>
          <a:p>
            <a:r>
              <a:rPr lang="it-IT" altLang="zh-CN" i="1" dirty="0">
                <a:latin typeface="Garamond" panose="02020404030301010803" pitchFamily="18" charset="0"/>
              </a:rPr>
              <a:t>Jiming Zhu, Wenkai Li, Lincoln Chen. Lancet, June 2016</a:t>
            </a:r>
            <a:endParaRPr lang="zh-CN" altLang="en-US" dirty="0">
              <a:latin typeface="Garamond" panose="02020404030301010803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05850F4-D474-447A-8D32-933B1C102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904952" y="1772816"/>
            <a:ext cx="4020384" cy="225950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1B869EB-D1BD-4680-BF96-20087B81EF19}"/>
              </a:ext>
            </a:extLst>
          </p:cNvPr>
          <p:cNvSpPr txBox="1"/>
          <p:nvPr/>
        </p:nvSpPr>
        <p:spPr>
          <a:xfrm>
            <a:off x="5265488" y="4710433"/>
            <a:ext cx="3522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Garamond" panose="02020404030301010803" pitchFamily="18" charset="0"/>
              </a:rPr>
              <a:t>China’s Physician and Nurse Workforce.</a:t>
            </a:r>
          </a:p>
          <a:p>
            <a:r>
              <a:rPr lang="en-US" altLang="zh-CN" dirty="0">
                <a:latin typeface="Garamond" panose="02020404030301010803" pitchFamily="18" charset="0"/>
              </a:rPr>
              <a:t>Lawton Robert Burns</a:t>
            </a:r>
            <a:endParaRPr lang="zh-CN" alt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17121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80512" cy="1143000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TEN COUNTRIES FOR DIABETES :</a:t>
            </a:r>
            <a:b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China, India, USA, Brazil, Mexico…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E941BC1-A016-4A93-9888-661E0DBA9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66" y="1268760"/>
            <a:ext cx="6337911" cy="531460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C4C94AB-12E6-49DF-A079-D030B186C0BC}"/>
              </a:ext>
            </a:extLst>
          </p:cNvPr>
          <p:cNvSpPr txBox="1"/>
          <p:nvPr/>
        </p:nvSpPr>
        <p:spPr>
          <a:xfrm>
            <a:off x="6588224" y="191683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fr-F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Diabetes Atlas, 2017.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8872178" cy="1143000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PARTNERSHIP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865BE39-0457-41B7-B2B4-07724C89E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 community clinics and big central hospitals.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only patients, but also physicians, can move upward or downward in this system.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Beijing and Shanghai. Conflicts of interest.</a:t>
            </a:r>
          </a:p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6F5FAE4-D5A6-4072-B13E-8508C5C74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717031"/>
            <a:ext cx="8068804" cy="259169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ABD914E-CDC8-4FE4-80C3-AE72A9F98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" y="2262054"/>
            <a:ext cx="6234542" cy="30976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80528" y="285116"/>
            <a:ext cx="9505056" cy="1143000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PARTNERSHIP</a:t>
            </a:r>
            <a:b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Clinics and Hospitals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86E0705-375D-48DE-ACF1-4202D0F96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340768"/>
            <a:ext cx="4176464" cy="316349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B05FDAA-B346-44AB-B4E8-F08B068843CD}"/>
              </a:ext>
            </a:extLst>
          </p:cNvPr>
          <p:cNvSpPr txBox="1"/>
          <p:nvPr/>
        </p:nvSpPr>
        <p:spPr>
          <a:xfrm>
            <a:off x="576473" y="5445224"/>
            <a:ext cx="7676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Prof. Jia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Weiping’s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presentation on the 2016 China-Japan Endocrine and Metabolic Diseases Forum (2016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中日内分泌代谢疾病临床与实践会议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Zheng Min: Prof. Jia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Weiping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Diabetes Control and Shanghai’s Hierarchical Medical System Model. https://www.cn-healthcare.com/article/20161024/content-486605.html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25E8458-1800-4B60-80CA-154A8E7EA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82FDB22-A040-4B2C-8A8D-5EFBEB8A2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Physicians are unwilling to move downward.</a:t>
            </a:r>
          </a:p>
          <a:p>
            <a:pPr algn="just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Patients’ preferences are hard to change.</a:t>
            </a:r>
          </a:p>
          <a:p>
            <a:pPr algn="just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“Brain drain”.</a:t>
            </a:r>
          </a:p>
          <a:p>
            <a:pPr algn="just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Chaoyang Hospital’s experience: 2796 patients were transferred down to community clinics, while only 197 patients were referred up to the central hospital.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89901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&amp; FUTURE INNOVATIONS TO HELP PEOPLE LIVING WITH DIABETES</a:t>
            </a:r>
          </a:p>
        </p:txBody>
      </p:sp>
      <p:pic>
        <p:nvPicPr>
          <p:cNvPr id="4" name="Espace réservé du contenu 3" descr="Capture d’écran 2018-11-18 à 18.43.08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6213" r="-16213"/>
          <a:stretch>
            <a:fillRect/>
          </a:stretch>
        </p:blipFill>
        <p:spPr>
          <a:xfrm>
            <a:off x="1187624" y="1667317"/>
            <a:ext cx="8229600" cy="4525963"/>
          </a:xfrm>
        </p:spPr>
      </p:pic>
      <p:sp>
        <p:nvSpPr>
          <p:cNvPr id="3" name="矩形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A603577-50A2-4111-A733-6656FADD30C4}"/>
              </a:ext>
            </a:extLst>
          </p:cNvPr>
          <p:cNvSpPr/>
          <p:nvPr/>
        </p:nvSpPr>
        <p:spPr>
          <a:xfrm>
            <a:off x="251520" y="2533933"/>
            <a:ext cx="22322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Cambria" panose="02040503050406030204" pitchFamily="18" charset="0"/>
              </a:rPr>
              <a:t>G .</a:t>
            </a:r>
            <a:r>
              <a:rPr lang="en-US" altLang="zh-CN" dirty="0" err="1">
                <a:solidFill>
                  <a:srgbClr val="000000"/>
                </a:solidFill>
                <a:latin typeface="Cambria" panose="02040503050406030204" pitchFamily="18" charset="0"/>
              </a:rPr>
              <a:t>Fagherazzi</a:t>
            </a:r>
            <a:r>
              <a:rPr lang="en-US" altLang="zh-CN" dirty="0">
                <a:solidFill>
                  <a:srgbClr val="000000"/>
                </a:solidFill>
                <a:latin typeface="Cambria" panose="02040503050406030204" pitchFamily="18" charset="0"/>
              </a:rPr>
              <a:t>, P. </a:t>
            </a:r>
            <a:r>
              <a:rPr lang="en-US" altLang="zh-CN" dirty="0" err="1">
                <a:solidFill>
                  <a:srgbClr val="000000"/>
                </a:solidFill>
                <a:latin typeface="Cambria" panose="02040503050406030204" pitchFamily="18" charset="0"/>
              </a:rPr>
              <a:t>Ravaud</a:t>
            </a:r>
            <a:r>
              <a:rPr lang="en-US" altLang="zh-CN" dirty="0">
                <a:solidFill>
                  <a:srgbClr val="000000"/>
                </a:solidFill>
                <a:latin typeface="Cambria" panose="02040503050406030204" pitchFamily="18" charset="0"/>
              </a:rPr>
              <a:t>, « Digital Diabetes : Perspectives for </a:t>
            </a:r>
            <a:r>
              <a:rPr lang="en-US" altLang="zh-CN">
                <a:solidFill>
                  <a:srgbClr val="000000"/>
                </a:solidFill>
                <a:latin typeface="Cambria" panose="02040503050406030204" pitchFamily="18" charset="0"/>
              </a:rPr>
              <a:t>diabetes prevention</a:t>
            </a:r>
            <a:r>
              <a:rPr lang="en-US" altLang="zh-CN" dirty="0">
                <a:solidFill>
                  <a:srgbClr val="000000"/>
                </a:solidFill>
                <a:latin typeface="Cambria" panose="02040503050406030204" pitchFamily="18" charset="0"/>
              </a:rPr>
              <a:t>, management and research »,  </a:t>
            </a:r>
            <a:r>
              <a:rPr lang="en-US" altLang="zh-CN" i="1" dirty="0">
                <a:solidFill>
                  <a:srgbClr val="000000"/>
                </a:solidFill>
                <a:latin typeface="Cambria" panose="02040503050406030204" pitchFamily="18" charset="0"/>
              </a:rPr>
              <a:t>Diabetes </a:t>
            </a:r>
            <a:r>
              <a:rPr lang="en-US" altLang="zh-CN" i="1" dirty="0" err="1">
                <a:solidFill>
                  <a:srgbClr val="000000"/>
                </a:solidFill>
                <a:latin typeface="Cambria" panose="02040503050406030204" pitchFamily="18" charset="0"/>
              </a:rPr>
              <a:t>Metab</a:t>
            </a:r>
            <a:r>
              <a:rPr lang="en-US" altLang="zh-CN" dirty="0">
                <a:solidFill>
                  <a:srgbClr val="000000"/>
                </a:solidFill>
                <a:latin typeface="Cambria" panose="02040503050406030204" pitchFamily="18" charset="0"/>
              </a:rPr>
              <a:t> (2018) : </a:t>
            </a:r>
            <a:r>
              <a:rPr lang="en-US" altLang="zh-CN" u="sng" dirty="0">
                <a:solidFill>
                  <a:srgbClr val="0000FF"/>
                </a:solidFill>
                <a:latin typeface="Cambria" panose="02040503050406030204" pitchFamily="18" charset="0"/>
                <a:hlinkClick r:id="rId3"/>
              </a:rPr>
              <a:t>https://www.sciencedirect.com/science/article/pii/S126236361830171X?via%3Dihub</a:t>
            </a:r>
            <a:endParaRPr lang="zh-CN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I.T &amp; AI IN DIABETES RESEARCH, PREVENTION &amp; MANAGEMENT</a:t>
            </a:r>
          </a:p>
        </p:txBody>
      </p:sp>
      <p:pic>
        <p:nvPicPr>
          <p:cNvPr id="4" name="Espace réservé du contenu 3" descr="Capture d’écran 2018-11-18 à 18.41.57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1828" r="-41828"/>
          <a:stretch>
            <a:fillRect/>
          </a:stretch>
        </p:blipFill>
        <p:spPr/>
      </p:pic>
      <p:sp>
        <p:nvSpPr>
          <p:cNvPr id="3" name="文本框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CE6FE0E-9974-49A6-868A-77D7E8F3ECAE}"/>
              </a:ext>
            </a:extLst>
          </p:cNvPr>
          <p:cNvSpPr txBox="1"/>
          <p:nvPr/>
        </p:nvSpPr>
        <p:spPr>
          <a:xfrm>
            <a:off x="161152" y="2132856"/>
            <a:ext cx="21602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 .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Fagherazzi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Ravaud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 Digital Diabetes : Perspectives for diabetes prevention, management and research »,  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Metab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(2018) : </a:t>
            </a:r>
            <a:r>
              <a:rPr lang="en-US" altLang="zh-CN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https://www.sciencedirect.com/science/article/pii/S126236361830171X?via%3Dihub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0D285D1-3F20-48FF-8C3B-EFC29FD35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5843" y="410606"/>
            <a:ext cx="9652379" cy="6447393"/>
          </a:xfrm>
        </p:spPr>
      </p:pic>
      <p:sp>
        <p:nvSpPr>
          <p:cNvPr id="2" name="标题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EA62BED-292E-4A60-938F-920E31A33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PREVALENCE OF DIABETES IN CHINA AND US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252828E-FB76-4CEE-81FA-095F25064F7E}"/>
              </a:ext>
            </a:extLst>
          </p:cNvPr>
          <p:cNvSpPr txBox="1"/>
          <p:nvPr/>
        </p:nvSpPr>
        <p:spPr>
          <a:xfrm>
            <a:off x="-29408" y="4036861"/>
            <a:ext cx="3024336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US: </a:t>
            </a:r>
          </a:p>
          <a:p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Diabetes 12-14%</a:t>
            </a:r>
          </a:p>
          <a:p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Prediabetes: 33.9%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0ABCB1C-FE94-4EBA-A382-0523EA2CFA67}"/>
              </a:ext>
            </a:extLst>
          </p:cNvPr>
          <p:cNvSpPr txBox="1"/>
          <p:nvPr/>
        </p:nvSpPr>
        <p:spPr>
          <a:xfrm>
            <a:off x="5832140" y="3852195"/>
            <a:ext cx="2376264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China: 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Diabetes: 10.9%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Prediabetes: 35.7%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07FCE36-FFD3-48E3-A3D9-652D853AC170}"/>
              </a:ext>
            </a:extLst>
          </p:cNvPr>
          <p:cNvSpPr txBox="1"/>
          <p:nvPr/>
        </p:nvSpPr>
        <p:spPr>
          <a:xfrm>
            <a:off x="3203848" y="6021288"/>
            <a:ext cx="5940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Limin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Wang et al. 2017. Prevalence and Ethnic Pattern of Diabetes and Prediabetes</a:t>
            </a:r>
          </a:p>
          <a:p>
            <a:pPr algn="just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China in 2013. JAMA. ;317(24):2515-2523 &amp; US CDC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98918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52DB651-CF6D-45D2-8B0B-D06D7ED0D0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标题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4013306-B4FF-4C4E-8CF7-61AA24B98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PREVALENCE OF DIABETES IN CHINA AND US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37290E5-A636-46BE-B8F3-2A2F81C04928}"/>
              </a:ext>
            </a:extLst>
          </p:cNvPr>
          <p:cNvSpPr txBox="1"/>
          <p:nvPr/>
        </p:nvSpPr>
        <p:spPr>
          <a:xfrm>
            <a:off x="0" y="6126163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Cheng Hu and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Weiping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Jia « Diabetes in China : Epidemiology and Genetic Risk Factors and Their Clinical Utility in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Personnalized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Medication »,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 : 67 : 3-11.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53200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 &amp; PREDIABETES AMONG CHINESE ADULTS, 2008-2013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252CB6F-A865-47CD-8760-DE2E25EB0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86" y="1368319"/>
            <a:ext cx="8306227" cy="412136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34CD30E-ABB8-42F5-86D8-DF866C7833F7}"/>
              </a:ext>
            </a:extLst>
          </p:cNvPr>
          <p:cNvSpPr txBox="1"/>
          <p:nvPr/>
        </p:nvSpPr>
        <p:spPr>
          <a:xfrm>
            <a:off x="457200" y="5802997"/>
            <a:ext cx="8113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Hu, C., &amp; Jia, W. (2018). Diabetes in China: epidemiology and genetic risk factors and their clinical utility in personalized medication. Diabetes, 67(1), 3-11.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 PREVALENCE BY PROVINCE</a:t>
            </a:r>
            <a:b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6E71EF4-4B81-4433-9919-4D052B17A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347880"/>
            <a:ext cx="7272808" cy="4636649"/>
          </a:xfrm>
        </p:spPr>
      </p:pic>
      <p:sp>
        <p:nvSpPr>
          <p:cNvPr id="8" name="文本框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8B2EE04-F286-4C16-A5C9-3D9276970A05}"/>
              </a:ext>
            </a:extLst>
          </p:cNvPr>
          <p:cNvSpPr txBox="1"/>
          <p:nvPr/>
        </p:nvSpPr>
        <p:spPr>
          <a:xfrm>
            <a:off x="-17864" y="4725144"/>
            <a:ext cx="3509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Zhou, M., Astell-Burt, T., Bi, Y., Feng, X., Jiang, Y., Li, Y., . . . Wang, L. (2014). Geographical variation in diabetes prevalence and detection in China: multilevel spatial analysis of 98,058 adults. </a:t>
            </a:r>
            <a:r>
              <a:rPr lang="zh-CN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 care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DC_141100. 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TEN COUNTRIES FOR UNDIAGNOSED DIABETES ,  2017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EF89B74-98CF-43D2-B148-EF3E57A3E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63" y="1508026"/>
            <a:ext cx="8249074" cy="3841947"/>
          </a:xfrm>
          <a:prstGeom prst="rect">
            <a:avLst/>
          </a:prstGeom>
        </p:spPr>
      </p:pic>
      <p:sp>
        <p:nvSpPr>
          <p:cNvPr id="8" name="内容占位符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9A6EFEB-D1F4-4550-B401-0D34A0FAA90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9552" y="5733256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fr-FR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Diabetes Atlas, 2017. 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 DETECTION AMONG CHINESE PROVINCES , 2013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EEF4C32-6E1C-49BF-B91B-680B4DB1C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484784"/>
            <a:ext cx="7452320" cy="4705067"/>
          </a:xfrm>
        </p:spPr>
      </p:pic>
      <p:sp>
        <p:nvSpPr>
          <p:cNvPr id="8" name="文本框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15B6404-A21C-4805-AA52-3308D2032D3C}"/>
              </a:ext>
            </a:extLst>
          </p:cNvPr>
          <p:cNvSpPr txBox="1"/>
          <p:nvPr/>
        </p:nvSpPr>
        <p:spPr>
          <a:xfrm>
            <a:off x="0" y="4077072"/>
            <a:ext cx="349188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Zhou, M., Astell-Burt, T., Bi, Y., Feng, X., Jiang, Y., Li, Y., . . . Wang, L. (2014). Geographical variation in diabetes prevalence and detection in China: multilevel spatial analysis of 98,058 adults. </a:t>
            </a:r>
            <a:r>
              <a:rPr lang="zh-CN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 care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DC_141100. 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OVERWEIGHT &amp; OBESITY AMONG CHINESE ADULTS, 2000-2014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6854A92-641F-44FA-9490-42F08AC77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93930"/>
            <a:ext cx="8141118" cy="473099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6B8F065-2B39-4C17-8386-CAD787A0240B}"/>
              </a:ext>
            </a:extLst>
          </p:cNvPr>
          <p:cNvSpPr txBox="1"/>
          <p:nvPr/>
        </p:nvSpPr>
        <p:spPr>
          <a:xfrm>
            <a:off x="6228184" y="2996952"/>
            <a:ext cx="29401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Hu, C., &amp; Jia, W. (2018). Diabetes in China: epidemiology and genetic risk factors and their clinical utility in personalized medication. Diabetes, 67(1), 3-11.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1236</Words>
  <Application>Microsoft Office PowerPoint</Application>
  <PresentationFormat>Présentation à l'écran (4:3)</PresentationFormat>
  <Paragraphs>76</Paragraphs>
  <Slides>24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MEETING THE CHALLENGE OF DIABETES IN CHINA</vt:lpstr>
      <vt:lpstr>TOP TEN COUNTRIES FOR DIABETES : China, India, USA, Brazil, Mexico…</vt:lpstr>
      <vt:lpstr>PREVALENCE OF DIABETES IN CHINA AND US</vt:lpstr>
      <vt:lpstr>PREVALENCE OF DIABETES IN CHINA AND US</vt:lpstr>
      <vt:lpstr>DIABETES &amp; PREDIABETES AMONG CHINESE ADULTS, 2008-2013</vt:lpstr>
      <vt:lpstr>DIABETES PREVALENCE BY PROVINCE 2013</vt:lpstr>
      <vt:lpstr>TOP TEN COUNTRIES FOR UNDIAGNOSED DIABETES ,  2017</vt:lpstr>
      <vt:lpstr>DIABETES DETECTION AMONG CHINESE PROVINCES , 2013</vt:lpstr>
      <vt:lpstr>OVERWEIGHT &amp; OBESITY AMONG CHINESE ADULTS, 2000-2014</vt:lpstr>
      <vt:lpstr>CHILD OBESITY = 10 % between 7 and 12 years in SHANGHAI</vt:lpstr>
      <vt:lpstr>GENETIC &amp; ENVIRONMENTAL FACTORS FOR TYPE 2 DIABETES</vt:lpstr>
      <vt:lpstr>HOW TO TACKLE THE CRISIS</vt:lpstr>
      <vt:lpstr>Diapositive 13</vt:lpstr>
      <vt:lpstr>Diapositive 14</vt:lpstr>
      <vt:lpstr>DIABETES CONTROL NDAs BY REGIONS </vt:lpstr>
      <vt:lpstr>ADDRESSING BOTTLENECKS IN THE HOSPITAL SYSTEM:  STATUS QUO</vt:lpstr>
      <vt:lpstr>PLAN TO REDUCE BOTTLENECKS, 2018</vt:lpstr>
      <vt:lpstr>Diapositive 18</vt:lpstr>
      <vt:lpstr>HEALTH WORKFORCE</vt:lpstr>
      <vt:lpstr>MEDICAL PARTNERSHIP</vt:lpstr>
      <vt:lpstr>MEDICAL PARTNERSHIP Community Clinics and Hospitals</vt:lpstr>
      <vt:lpstr>PROBLEMS</vt:lpstr>
      <vt:lpstr>RECENT &amp; FUTURE INNOVATIONS TO HELP PEOPLE LIVING WITH DIABETES</vt:lpstr>
      <vt:lpstr>I.T &amp; AI IN DIABETES RESEARCH, PREVENTION &amp; MANAGEMENT</vt:lpstr>
    </vt:vector>
  </TitlesOfParts>
  <Company>UNIVERSITE DU HAVRE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THE CHALLENGE OF DIABETES IN CHINA</dc:title>
  <dc:creator>Fabre</dc:creator>
  <cp:lastModifiedBy>Fabre</cp:lastModifiedBy>
  <cp:revision>51</cp:revision>
  <dcterms:created xsi:type="dcterms:W3CDTF">2019-01-05T16:04:08Z</dcterms:created>
  <dcterms:modified xsi:type="dcterms:W3CDTF">2019-01-05T16:04:29Z</dcterms:modified>
</cp:coreProperties>
</file>